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290" r:id="rId3"/>
    <p:sldId id="291" r:id="rId4"/>
    <p:sldId id="294" r:id="rId5"/>
    <p:sldId id="295" r:id="rId6"/>
    <p:sldId id="292" r:id="rId7"/>
    <p:sldId id="289" r:id="rId8"/>
    <p:sldId id="293" r:id="rId9"/>
    <p:sldId id="288" r:id="rId10"/>
    <p:sldId id="296" r:id="rId11"/>
    <p:sldId id="257" r:id="rId12"/>
    <p:sldId id="258" r:id="rId13"/>
    <p:sldId id="260" r:id="rId14"/>
    <p:sldId id="261" r:id="rId15"/>
    <p:sldId id="263" r:id="rId16"/>
    <p:sldId id="269" r:id="rId17"/>
    <p:sldId id="271" r:id="rId18"/>
    <p:sldId id="272" r:id="rId19"/>
    <p:sldId id="270" r:id="rId20"/>
    <p:sldId id="298" r:id="rId21"/>
    <p:sldId id="283" r:id="rId22"/>
    <p:sldId id="282" r:id="rId23"/>
    <p:sldId id="287"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kern="1200">
        <a:solidFill>
          <a:schemeClr val="tx1"/>
        </a:solidFill>
        <a:latin typeface="Arial Black" pitchFamily="34" charset="0"/>
        <a:ea typeface="+mn-ea"/>
        <a:cs typeface="+mn-cs"/>
      </a:defRPr>
    </a:lvl5pPr>
    <a:lvl6pPr marL="2286000" algn="l" defTabSz="914400" rtl="0" eaLnBrk="1" latinLnBrk="0" hangingPunct="1">
      <a:defRPr kern="1200">
        <a:solidFill>
          <a:schemeClr val="tx1"/>
        </a:solidFill>
        <a:latin typeface="Arial Black" pitchFamily="34" charset="0"/>
        <a:ea typeface="+mn-ea"/>
        <a:cs typeface="+mn-cs"/>
      </a:defRPr>
    </a:lvl6pPr>
    <a:lvl7pPr marL="2743200" algn="l" defTabSz="914400" rtl="0" eaLnBrk="1" latinLnBrk="0" hangingPunct="1">
      <a:defRPr kern="1200">
        <a:solidFill>
          <a:schemeClr val="tx1"/>
        </a:solidFill>
        <a:latin typeface="Arial Black" pitchFamily="34" charset="0"/>
        <a:ea typeface="+mn-ea"/>
        <a:cs typeface="+mn-cs"/>
      </a:defRPr>
    </a:lvl7pPr>
    <a:lvl8pPr marL="3200400" algn="l" defTabSz="914400" rtl="0" eaLnBrk="1" latinLnBrk="0" hangingPunct="1">
      <a:defRPr kern="1200">
        <a:solidFill>
          <a:schemeClr val="tx1"/>
        </a:solidFill>
        <a:latin typeface="Arial Black" pitchFamily="34" charset="0"/>
        <a:ea typeface="+mn-ea"/>
        <a:cs typeface="+mn-cs"/>
      </a:defRPr>
    </a:lvl8pPr>
    <a:lvl9pPr marL="3657600" algn="l" defTabSz="914400" rtl="0" eaLnBrk="1" latinLnBrk="0" hangingPunct="1">
      <a:defRPr kern="1200">
        <a:solidFill>
          <a:schemeClr val="tx1"/>
        </a:solidFill>
        <a:latin typeface="Arial Black"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4" autoAdjust="0"/>
    <p:restoredTop sz="94696" autoAdjust="0"/>
  </p:normalViewPr>
  <p:slideViewPr>
    <p:cSldViewPr>
      <p:cViewPr varScale="1">
        <p:scale>
          <a:sx n="105" d="100"/>
          <a:sy n="105" d="100"/>
        </p:scale>
        <p:origin x="1832"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1FF07C7-DF1A-4A29-B8C6-9A18DBF26C00}"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E42FBA-FFC8-40B6-8389-5FBBF633FD9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26779-D9CC-41BA-84E1-6AE646579D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6C1F22-C952-456E-A826-72774D02777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36021-01FE-466F-A6A1-6E625AF979A6}"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0B30C6-521C-4ABD-89BE-2B88F7A8F4A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20CF75-636C-44D5-9258-7FC0ED3A1E75}"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14D2D7-9D04-4C20-8DF7-EE39E6CA2B7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569323-D4D2-4FCF-AF34-FF985D8C06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FD079-529F-4094-A079-20695088A3F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endParaRPr lang="en-US"/>
          </a:p>
        </p:txBody>
      </p:sp>
      <p:sp>
        <p:nvSpPr>
          <p:cNvPr id="6" name="Footer Placeholder 5"/>
          <p:cNvSpPr>
            <a:spLocks noGrp="1"/>
          </p:cNvSpPr>
          <p:nvPr>
            <p:ph type="ftr" sz="quarter" idx="11"/>
          </p:nvPr>
        </p:nvSpPr>
        <p:spPr>
          <a:xfrm>
            <a:off x="914400" y="55499"/>
            <a:ext cx="5562600" cy="365125"/>
          </a:xfrm>
        </p:spPr>
        <p:txBody>
          <a:bodyPr/>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p>
            <a:fld id="{9D526321-C686-49DB-A786-5D6A4E4E4E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215DEB66-DC3D-459F-8E4A-9D243744273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seemyiep.com/needs_students.php" TargetMode="External"/><Relationship Id="rId7" Type="http://schemas.openxmlformats.org/officeDocument/2006/relationships/image" Target="../media/image45.jpeg"/><Relationship Id="rId2" Type="http://schemas.openxmlformats.org/officeDocument/2006/relationships/hyperlink" Target="http://www.cec.sped.org/" TargetMode="Externa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hyperlink" Target="http://faculty.virginia.edu/PullenLab/EDIS5141OnlineModules/Mod10/Mod102.html" TargetMode="External"/><Relationship Id="rId4" Type="http://schemas.openxmlformats.org/officeDocument/2006/relationships/hyperlink" Target="http://hawbaker.pls.iowapages.org/id2.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The (Self) Determined Transition IEP</a:t>
            </a:r>
            <a:br>
              <a:rPr lang="en-US" dirty="0"/>
            </a:br>
            <a:r>
              <a:rPr lang="en-US" sz="1400" dirty="0"/>
              <a:t>                                                    Russell r. Randall, 2012</a:t>
            </a:r>
            <a:endParaRPr lang="en-US" dirty="0"/>
          </a:p>
        </p:txBody>
      </p:sp>
      <p:sp>
        <p:nvSpPr>
          <p:cNvPr id="5" name="Subtitle 4"/>
          <p:cNvSpPr>
            <a:spLocks noGrp="1"/>
          </p:cNvSpPr>
          <p:nvPr>
            <p:ph type="subTitle" idx="1"/>
          </p:nvPr>
        </p:nvSpPr>
        <p:spPr/>
        <p:txBody>
          <a:bodyPr/>
          <a:lstStyle/>
          <a:p>
            <a:r>
              <a:rPr lang="en-US" dirty="0"/>
              <a:t>…….Facilitating Secondary Student Involvement in their own IEP</a:t>
            </a:r>
          </a:p>
        </p:txBody>
      </p:sp>
      <p:pic>
        <p:nvPicPr>
          <p:cNvPr id="2" name="Picture 2"/>
          <p:cNvPicPr>
            <a:picLocks noChangeAspect="1" noChangeArrowheads="1"/>
          </p:cNvPicPr>
          <p:nvPr/>
        </p:nvPicPr>
        <p:blipFill>
          <a:blip r:embed="rId2"/>
          <a:srcRect/>
          <a:stretch>
            <a:fillRect/>
          </a:stretch>
        </p:blipFill>
        <p:spPr bwMode="auto">
          <a:xfrm>
            <a:off x="3886200" y="685800"/>
            <a:ext cx="1905000" cy="1905000"/>
          </a:xfrm>
          <a:prstGeom prst="rect">
            <a:avLst/>
          </a:prstGeom>
          <a:noFill/>
          <a:ln w="9525">
            <a:noFill/>
            <a:miter lim="800000"/>
            <a:headEnd/>
            <a:tailEnd/>
          </a:ln>
          <a:effectLst/>
        </p:spPr>
      </p:pic>
      <p:pic>
        <p:nvPicPr>
          <p:cNvPr id="3" name="Picture 3"/>
          <p:cNvPicPr>
            <a:picLocks noChangeAspect="1" noChangeArrowheads="1"/>
          </p:cNvPicPr>
          <p:nvPr/>
        </p:nvPicPr>
        <p:blipFill>
          <a:blip r:embed="rId3"/>
          <a:srcRect/>
          <a:stretch>
            <a:fillRect/>
          </a:stretch>
        </p:blipFill>
        <p:spPr bwMode="auto">
          <a:xfrm>
            <a:off x="5562600" y="2057400"/>
            <a:ext cx="2413000" cy="1809750"/>
          </a:xfrm>
          <a:prstGeom prst="rect">
            <a:avLst/>
          </a:prstGeom>
          <a:noFill/>
          <a:ln w="9525">
            <a:noFill/>
            <a:miter lim="800000"/>
            <a:headEnd/>
            <a:tailEnd/>
          </a:ln>
          <a:effectLst/>
        </p:spPr>
      </p:pic>
      <p:pic>
        <p:nvPicPr>
          <p:cNvPr id="4" name="Picture 4"/>
          <p:cNvPicPr>
            <a:picLocks noChangeAspect="1" noChangeArrowheads="1"/>
          </p:cNvPicPr>
          <p:nvPr/>
        </p:nvPicPr>
        <p:blipFill>
          <a:blip r:embed="rId4" cstate="print"/>
          <a:srcRect/>
          <a:stretch>
            <a:fillRect/>
          </a:stretch>
        </p:blipFill>
        <p:spPr bwMode="auto">
          <a:xfrm>
            <a:off x="2057400" y="2438400"/>
            <a:ext cx="1509713" cy="1074867"/>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How to facilitate a student involved, transition driven IEP:</a:t>
            </a:r>
          </a:p>
        </p:txBody>
      </p:sp>
      <p:sp>
        <p:nvSpPr>
          <p:cNvPr id="3" name="Content Placeholder 2"/>
          <p:cNvSpPr>
            <a:spLocks noGrp="1"/>
          </p:cNvSpPr>
          <p:nvPr>
            <p:ph idx="1"/>
          </p:nvPr>
        </p:nvSpPr>
        <p:spPr/>
        <p:txBody>
          <a:bodyPr>
            <a:normAutofit lnSpcReduction="10000"/>
          </a:bodyPr>
          <a:lstStyle/>
          <a:p>
            <a:r>
              <a:rPr lang="en-US" sz="2000" dirty="0"/>
              <a:t>Commit time &amp; energy to knowing your student</a:t>
            </a:r>
          </a:p>
          <a:p>
            <a:r>
              <a:rPr lang="en-US" sz="2000" dirty="0"/>
              <a:t>Talk to your student regularly about her/his goals for life after high school and steps/activities/learning experiences needed  to accomplish or redefine his/her goals</a:t>
            </a:r>
          </a:p>
          <a:p>
            <a:r>
              <a:rPr lang="en-US" sz="2000" dirty="0"/>
              <a:t>Allow, encourage and assist your student to make informed choices regarding classes to take, school activities in which to engage, jobs to apply for, books to read, people to meet, food to eat, etc…..</a:t>
            </a:r>
          </a:p>
          <a:p>
            <a:r>
              <a:rPr lang="en-US" sz="2000" dirty="0"/>
              <a:t>Engage in transition assessment of your student, either formally or informally. Share this with your school’s transition team.</a:t>
            </a:r>
            <a:r>
              <a:rPr lang="en-US" sz="2000" b="1" u="sng" dirty="0"/>
              <a:t> If the student is  formally enrolled in the VR-TSW program, a TSW mentor will contact you so as to coordinate transition services.</a:t>
            </a:r>
          </a:p>
          <a:p>
            <a:r>
              <a:rPr lang="en-US" sz="2000" dirty="0"/>
              <a:t>You as case manager are responsible for  the IEP including the transition  sections.  Ensure that all sections  include information before closing IEP.  TSW mentors will input transition sections on TSW students but you must be familiar with this information .</a:t>
            </a:r>
          </a:p>
        </p:txBody>
      </p:sp>
      <p:pic>
        <p:nvPicPr>
          <p:cNvPr id="5" name="Picture 2" descr="C:\Documents and Settings\rrandall\Local Settings\Temporary Internet Files\Content.IE5\FGS9AO7O\MP900399329[1].jpg"/>
          <p:cNvPicPr>
            <a:picLocks noChangeAspect="1" noChangeArrowheads="1"/>
          </p:cNvPicPr>
          <p:nvPr/>
        </p:nvPicPr>
        <p:blipFill>
          <a:blip r:embed="rId2" cstate="print"/>
          <a:srcRect/>
          <a:stretch>
            <a:fillRect/>
          </a:stretch>
        </p:blipFill>
        <p:spPr bwMode="auto">
          <a:xfrm>
            <a:off x="7975028" y="228599"/>
            <a:ext cx="1168972" cy="175260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a:t>Why? </a:t>
            </a:r>
            <a:r>
              <a:rPr lang="en-US" sz="2000" dirty="0"/>
              <a:t>(the rationale behind the (self) determined IEP):</a:t>
            </a:r>
          </a:p>
        </p:txBody>
      </p:sp>
      <p:sp>
        <p:nvSpPr>
          <p:cNvPr id="14339" name="Rectangle 3"/>
          <p:cNvSpPr>
            <a:spLocks noGrp="1" noChangeArrowheads="1"/>
          </p:cNvSpPr>
          <p:nvPr>
            <p:ph idx="1"/>
          </p:nvPr>
        </p:nvSpPr>
        <p:spPr>
          <a:xfrm>
            <a:off x="914400" y="1219200"/>
            <a:ext cx="7772400" cy="5136360"/>
          </a:xfrm>
        </p:spPr>
        <p:txBody>
          <a:bodyPr>
            <a:normAutofit/>
          </a:bodyPr>
          <a:lstStyle/>
          <a:p>
            <a:r>
              <a:rPr lang="en-US" sz="2400" dirty="0"/>
              <a:t>Students are developing identity.  Teachers/case managers/ caring adults (TCMCA) can help with this.</a:t>
            </a:r>
          </a:p>
          <a:p>
            <a:r>
              <a:rPr lang="en-US" sz="2400" dirty="0"/>
              <a:t>Students don’t know all that is out there.  TCMCA do and can help students to see/understand the world better.</a:t>
            </a:r>
          </a:p>
          <a:p>
            <a:r>
              <a:rPr lang="en-US" sz="2400" dirty="0"/>
              <a:t>Students don’t fully understand their exceptionality – their individual strengths and needs or what </a:t>
            </a:r>
            <a:r>
              <a:rPr lang="en-US" sz="2400" u="sng" dirty="0"/>
              <a:t>accommodations </a:t>
            </a:r>
            <a:r>
              <a:rPr lang="en-US" sz="2400" dirty="0"/>
              <a:t>they need for post secondary success.</a:t>
            </a:r>
          </a:p>
          <a:p>
            <a:r>
              <a:rPr lang="en-US" sz="2400" dirty="0"/>
              <a:t>Students have not developed self determination or self-advocacy skills (and all this will help)</a:t>
            </a:r>
          </a:p>
          <a:p>
            <a:r>
              <a:rPr lang="en-US" sz="2400" dirty="0"/>
              <a:t>Besides, it’s the law…..</a:t>
            </a:r>
          </a:p>
        </p:txBody>
      </p:sp>
      <p:pic>
        <p:nvPicPr>
          <p:cNvPr id="14346" name="Picture 10" descr="C:\Documents and Settings\rrandall\Local Settings\Temporary Internet Files\Content.IE5\FGS9AO7O\MP900438381[1].jpg"/>
          <p:cNvPicPr>
            <a:picLocks noChangeAspect="1" noChangeArrowheads="1"/>
          </p:cNvPicPr>
          <p:nvPr/>
        </p:nvPicPr>
        <p:blipFill>
          <a:blip r:embed="rId2" cstate="print"/>
          <a:srcRect/>
          <a:stretch>
            <a:fillRect/>
          </a:stretch>
        </p:blipFill>
        <p:spPr bwMode="auto">
          <a:xfrm>
            <a:off x="1371600" y="1298448"/>
            <a:ext cx="109885" cy="73152"/>
          </a:xfrm>
          <a:prstGeom prst="rect">
            <a:avLst/>
          </a:prstGeom>
          <a:noFill/>
        </p:spPr>
      </p:pic>
      <p:pic>
        <p:nvPicPr>
          <p:cNvPr id="3074" name="Picture 2" descr="C:\Documents and Settings\rrandall\Local Settings\Temporary Internet Files\Content.IE5\FGS9AO7O\MP900430849[1].jpg"/>
          <p:cNvPicPr>
            <a:picLocks noChangeAspect="1" noChangeArrowheads="1"/>
          </p:cNvPicPr>
          <p:nvPr/>
        </p:nvPicPr>
        <p:blipFill>
          <a:blip r:embed="rId3" cstate="print"/>
          <a:srcRect/>
          <a:stretch>
            <a:fillRect/>
          </a:stretch>
        </p:blipFill>
        <p:spPr bwMode="auto">
          <a:xfrm>
            <a:off x="6026210" y="4570809"/>
            <a:ext cx="3117790" cy="2287191"/>
          </a:xfrm>
          <a:prstGeom prst="rect">
            <a:avLst/>
          </a:prstGeom>
          <a:noFill/>
        </p:spPr>
      </p:pic>
      <p:pic>
        <p:nvPicPr>
          <p:cNvPr id="3075" name="Picture 3" descr="C:\Documents and Settings\rrandall\Local Settings\Temporary Internet Files\Content.IE5\FGS9AO7O\MP900443569[1].jpg"/>
          <p:cNvPicPr>
            <a:picLocks noChangeAspect="1" noChangeArrowheads="1"/>
          </p:cNvPicPr>
          <p:nvPr/>
        </p:nvPicPr>
        <p:blipFill>
          <a:blip r:embed="rId4" cstate="print"/>
          <a:srcRect/>
          <a:stretch>
            <a:fillRect/>
          </a:stretch>
        </p:blipFill>
        <p:spPr bwMode="auto">
          <a:xfrm>
            <a:off x="4191404" y="5181600"/>
            <a:ext cx="2133195" cy="141961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2800" dirty="0"/>
              <a:t>Through student involvement in their IEPs:</a:t>
            </a:r>
          </a:p>
        </p:txBody>
      </p:sp>
      <p:sp>
        <p:nvSpPr>
          <p:cNvPr id="15363" name="Rectangle 3"/>
          <p:cNvSpPr>
            <a:spLocks noGrp="1" noChangeArrowheads="1"/>
          </p:cNvSpPr>
          <p:nvPr>
            <p:ph idx="1"/>
          </p:nvPr>
        </p:nvSpPr>
        <p:spPr/>
        <p:txBody>
          <a:bodyPr>
            <a:normAutofit/>
          </a:bodyPr>
          <a:lstStyle/>
          <a:p>
            <a:r>
              <a:rPr lang="en-US" sz="2400" dirty="0"/>
              <a:t> </a:t>
            </a:r>
            <a:r>
              <a:rPr lang="en-US" sz="2000" dirty="0"/>
              <a:t>Students develop greater self-determination</a:t>
            </a:r>
          </a:p>
          <a:p>
            <a:r>
              <a:rPr lang="en-US" sz="2000" dirty="0"/>
              <a:t>Students  better understand who they are, where they have been, and who and where they want to be</a:t>
            </a:r>
          </a:p>
          <a:p>
            <a:r>
              <a:rPr lang="en-US" sz="2000" dirty="0"/>
              <a:t>Students  better understand their exceptionality and what will enhance their educational/ professional/ personal lives</a:t>
            </a:r>
          </a:p>
          <a:p>
            <a:r>
              <a:rPr lang="en-US" sz="2000" dirty="0"/>
              <a:t>Students become  self-advocates, a requisite  post secondary skill.</a:t>
            </a:r>
          </a:p>
          <a:p>
            <a:r>
              <a:rPr lang="en-US" sz="2000" dirty="0"/>
              <a:t>Students become better students and more successful adults</a:t>
            </a:r>
          </a:p>
          <a:p>
            <a:endParaRPr lang="en-US" sz="2000" dirty="0"/>
          </a:p>
        </p:txBody>
      </p:sp>
      <p:pic>
        <p:nvPicPr>
          <p:cNvPr id="15364" name="Picture 4" descr="C:\Documents and Settings\rrandall\Local Settings\Temporary Internet Files\Content.IE5\AO81DGCO\MP900439331[1].jpg"/>
          <p:cNvPicPr>
            <a:picLocks noChangeAspect="1" noChangeArrowheads="1"/>
          </p:cNvPicPr>
          <p:nvPr/>
        </p:nvPicPr>
        <p:blipFill>
          <a:blip r:embed="rId2" cstate="print"/>
          <a:srcRect/>
          <a:stretch>
            <a:fillRect/>
          </a:stretch>
        </p:blipFill>
        <p:spPr bwMode="auto">
          <a:xfrm flipV="1">
            <a:off x="8760067" y="7086599"/>
            <a:ext cx="45719" cy="66617"/>
          </a:xfrm>
          <a:prstGeom prst="rect">
            <a:avLst/>
          </a:prstGeom>
          <a:noFill/>
        </p:spPr>
      </p:pic>
      <p:pic>
        <p:nvPicPr>
          <p:cNvPr id="15365" name="Picture 5" descr="C:\Documents and Settings\rrandall\Local Settings\Temporary Internet Files\Content.IE5\AO81DGCO\MP900439331[1].jpg"/>
          <p:cNvPicPr>
            <a:picLocks noChangeAspect="1" noChangeArrowheads="1"/>
          </p:cNvPicPr>
          <p:nvPr/>
        </p:nvPicPr>
        <p:blipFill>
          <a:blip r:embed="rId2" cstate="print"/>
          <a:srcRect/>
          <a:stretch>
            <a:fillRect/>
          </a:stretch>
        </p:blipFill>
        <p:spPr bwMode="auto">
          <a:xfrm flipH="1">
            <a:off x="6925234" y="0"/>
            <a:ext cx="45719" cy="66619"/>
          </a:xfrm>
          <a:prstGeom prst="rect">
            <a:avLst/>
          </a:prstGeom>
          <a:noFill/>
        </p:spPr>
      </p:pic>
      <p:pic>
        <p:nvPicPr>
          <p:cNvPr id="7" name="Picture 4" descr="C:\Documents and Settings\rrandall\Local Settings\Temporary Internet Files\Content.IE5\4TN33UFI\MP900202106[1].jpg"/>
          <p:cNvPicPr>
            <a:picLocks noChangeAspect="1" noChangeArrowheads="1"/>
          </p:cNvPicPr>
          <p:nvPr/>
        </p:nvPicPr>
        <p:blipFill>
          <a:blip r:embed="rId3"/>
          <a:srcRect/>
          <a:stretch>
            <a:fillRect/>
          </a:stretch>
        </p:blipFill>
        <p:spPr bwMode="auto">
          <a:xfrm>
            <a:off x="6096000" y="4841240"/>
            <a:ext cx="3048000" cy="2016760"/>
          </a:xfrm>
          <a:prstGeom prst="rect">
            <a:avLst/>
          </a:prstGeom>
          <a:noFill/>
        </p:spPr>
      </p:pic>
      <p:pic>
        <p:nvPicPr>
          <p:cNvPr id="4100" name="Picture 4" descr="C:\Documents and Settings\rrandall\Local Settings\Temporary Internet Files\Content.IE5\FGS9AO7O\MP900409045[1].jpg"/>
          <p:cNvPicPr>
            <a:picLocks noChangeAspect="1" noChangeArrowheads="1"/>
          </p:cNvPicPr>
          <p:nvPr/>
        </p:nvPicPr>
        <p:blipFill>
          <a:blip r:embed="rId4" cstate="print"/>
          <a:srcRect/>
          <a:stretch>
            <a:fillRect/>
          </a:stretch>
        </p:blipFill>
        <p:spPr bwMode="auto">
          <a:xfrm>
            <a:off x="990600" y="4953000"/>
            <a:ext cx="2209800" cy="176611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2800" dirty="0"/>
              <a:t>Facilitating a Student Involved IEP:</a:t>
            </a:r>
            <a:br>
              <a:rPr lang="en-US" dirty="0"/>
            </a:br>
            <a:endParaRPr lang="en-US" dirty="0"/>
          </a:p>
        </p:txBody>
      </p:sp>
      <p:sp>
        <p:nvSpPr>
          <p:cNvPr id="17411" name="Rectangle 3"/>
          <p:cNvSpPr>
            <a:spLocks noGrp="1" noChangeArrowheads="1"/>
          </p:cNvSpPr>
          <p:nvPr>
            <p:ph idx="1"/>
          </p:nvPr>
        </p:nvSpPr>
        <p:spPr>
          <a:xfrm>
            <a:off x="914400" y="1219200"/>
            <a:ext cx="7772400" cy="5136360"/>
          </a:xfrm>
        </p:spPr>
        <p:txBody>
          <a:bodyPr/>
          <a:lstStyle/>
          <a:p>
            <a:r>
              <a:rPr lang="en-US" sz="2800" dirty="0"/>
              <a:t>Helps students to understand their IEPs (and perhaps, a future Accommodations Plan)</a:t>
            </a:r>
          </a:p>
          <a:p>
            <a:r>
              <a:rPr lang="en-US" sz="2800" dirty="0"/>
              <a:t>Engages students in the IEP process</a:t>
            </a:r>
          </a:p>
          <a:p>
            <a:r>
              <a:rPr lang="en-US" sz="2800" dirty="0"/>
              <a:t>Prepares students to participate in and/or  determine their IEPs</a:t>
            </a:r>
          </a:p>
          <a:p>
            <a:r>
              <a:rPr lang="en-US" sz="2800" dirty="0"/>
              <a:t>Monitors ongoing self-advocacy</a:t>
            </a:r>
          </a:p>
          <a:p>
            <a:r>
              <a:rPr lang="en-US" sz="2800" dirty="0"/>
              <a:t>Helps students to feel in charge</a:t>
            </a:r>
          </a:p>
          <a:p>
            <a:pPr>
              <a:buNone/>
            </a:pPr>
            <a:r>
              <a:rPr lang="en-US" sz="2800" dirty="0"/>
              <a:t>and perhaps, even committed to</a:t>
            </a:r>
          </a:p>
          <a:p>
            <a:pPr>
              <a:buNone/>
            </a:pPr>
            <a:r>
              <a:rPr lang="en-US" sz="2800" dirty="0"/>
              <a:t>success at school!</a:t>
            </a:r>
          </a:p>
          <a:p>
            <a:r>
              <a:rPr lang="en-US" sz="2800" dirty="0"/>
              <a:t>Grows  student self-determination!</a:t>
            </a:r>
          </a:p>
        </p:txBody>
      </p:sp>
      <p:pic>
        <p:nvPicPr>
          <p:cNvPr id="17413" name="Picture 5" descr="C:\Documents and Settings\rrandall\Local Settings\Temporary Internet Files\Content.IE5\FGS9AO7O\MP900439433[1].jpg"/>
          <p:cNvPicPr>
            <a:picLocks noChangeAspect="1" noChangeArrowheads="1"/>
          </p:cNvPicPr>
          <p:nvPr/>
        </p:nvPicPr>
        <p:blipFill>
          <a:blip r:embed="rId2" cstate="print"/>
          <a:srcRect/>
          <a:stretch>
            <a:fillRect/>
          </a:stretch>
        </p:blipFill>
        <p:spPr bwMode="auto">
          <a:xfrm>
            <a:off x="7086600" y="4112202"/>
            <a:ext cx="1840992" cy="274579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dirty="0"/>
              <a:t>Developing a Student-Led IEP program</a:t>
            </a:r>
          </a:p>
        </p:txBody>
      </p:sp>
      <p:sp>
        <p:nvSpPr>
          <p:cNvPr id="18435" name="Rectangle 3"/>
          <p:cNvSpPr>
            <a:spLocks noGrp="1" noChangeArrowheads="1"/>
          </p:cNvSpPr>
          <p:nvPr>
            <p:ph idx="1"/>
          </p:nvPr>
        </p:nvSpPr>
        <p:spPr/>
        <p:txBody>
          <a:bodyPr>
            <a:normAutofit/>
          </a:bodyPr>
          <a:lstStyle/>
          <a:p>
            <a:r>
              <a:rPr lang="en-US" sz="2400" dirty="0"/>
              <a:t>Involve Students</a:t>
            </a:r>
          </a:p>
          <a:p>
            <a:r>
              <a:rPr lang="en-US" sz="2400" dirty="0"/>
              <a:t>Involve Parents</a:t>
            </a:r>
          </a:p>
          <a:p>
            <a:r>
              <a:rPr lang="en-US" sz="2400" dirty="0"/>
              <a:t>Involve Colleagues/Administrators</a:t>
            </a:r>
          </a:p>
          <a:p>
            <a:r>
              <a:rPr lang="en-US" sz="2400" dirty="0"/>
              <a:t>Ensure Confidentiality </a:t>
            </a:r>
          </a:p>
          <a:p>
            <a:r>
              <a:rPr lang="en-US" sz="2400" dirty="0"/>
              <a:t>Plan Case Manager-student talks</a:t>
            </a:r>
          </a:p>
        </p:txBody>
      </p:sp>
      <p:pic>
        <p:nvPicPr>
          <p:cNvPr id="5" name="Picture 4" descr="C:\Documents and Settings\rrandall\Local Settings\Temporary Internet Files\Content.IE5\4TN33UFI\MP900439425[1].jpg"/>
          <p:cNvPicPr>
            <a:picLocks noChangeAspect="1" noChangeArrowheads="1"/>
          </p:cNvPicPr>
          <p:nvPr/>
        </p:nvPicPr>
        <p:blipFill>
          <a:blip r:embed="rId2" cstate="print"/>
          <a:srcRect/>
          <a:stretch>
            <a:fillRect/>
          </a:stretch>
        </p:blipFill>
        <p:spPr bwMode="auto">
          <a:xfrm>
            <a:off x="3276600" y="4724400"/>
            <a:ext cx="2745798" cy="1840992"/>
          </a:xfrm>
          <a:prstGeom prst="rect">
            <a:avLst/>
          </a:prstGeom>
          <a:noFill/>
        </p:spPr>
      </p:pic>
      <p:pic>
        <p:nvPicPr>
          <p:cNvPr id="6" name="Picture 5" descr="Student_and_teacher.jpg"/>
          <p:cNvPicPr>
            <a:picLocks noChangeAspect="1"/>
          </p:cNvPicPr>
          <p:nvPr/>
        </p:nvPicPr>
        <p:blipFill>
          <a:blip r:embed="rId3"/>
          <a:stretch>
            <a:fillRect/>
          </a:stretch>
        </p:blipFill>
        <p:spPr>
          <a:xfrm>
            <a:off x="5823154" y="1676400"/>
            <a:ext cx="2787445" cy="2057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3200" b="1" dirty="0"/>
              <a:t>Parental Involvement</a:t>
            </a:r>
            <a:r>
              <a:rPr lang="en-US" sz="3200" dirty="0"/>
              <a:t>:</a:t>
            </a:r>
          </a:p>
        </p:txBody>
      </p:sp>
      <p:sp>
        <p:nvSpPr>
          <p:cNvPr id="20483" name="Rectangle 3"/>
          <p:cNvSpPr>
            <a:spLocks noGrp="1" noChangeArrowheads="1"/>
          </p:cNvSpPr>
          <p:nvPr>
            <p:ph idx="1"/>
          </p:nvPr>
        </p:nvSpPr>
        <p:spPr>
          <a:xfrm>
            <a:off x="838200" y="1143000"/>
            <a:ext cx="7772400" cy="5486400"/>
          </a:xfrm>
        </p:spPr>
        <p:txBody>
          <a:bodyPr/>
          <a:lstStyle/>
          <a:p>
            <a:r>
              <a:rPr lang="en-US" dirty="0"/>
              <a:t>Explain the process </a:t>
            </a:r>
          </a:p>
          <a:p>
            <a:r>
              <a:rPr lang="en-US" dirty="0"/>
              <a:t>Parents participation still valued and needed</a:t>
            </a:r>
          </a:p>
          <a:p>
            <a:r>
              <a:rPr lang="en-US" dirty="0"/>
              <a:t>Answer their questions honestly &amp;fully</a:t>
            </a:r>
          </a:p>
          <a:p>
            <a:r>
              <a:rPr lang="en-US" dirty="0"/>
              <a:t>Discuss Transfer of Rights. </a:t>
            </a:r>
            <a:endParaRPr lang="en-US" sz="3200" b="1" dirty="0">
              <a:latin typeface="Consolas" pitchFamily="49" charset="0"/>
            </a:endParaRPr>
          </a:p>
        </p:txBody>
      </p:sp>
      <p:pic>
        <p:nvPicPr>
          <p:cNvPr id="5" name="Picture 4" descr="IM.jpg"/>
          <p:cNvPicPr>
            <a:picLocks noChangeAspect="1"/>
          </p:cNvPicPr>
          <p:nvPr/>
        </p:nvPicPr>
        <p:blipFill>
          <a:blip r:embed="rId2"/>
          <a:stretch>
            <a:fillRect/>
          </a:stretch>
        </p:blipFill>
        <p:spPr>
          <a:xfrm>
            <a:off x="2819400" y="3522471"/>
            <a:ext cx="4038600" cy="263855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en-US" sz="2800" dirty="0"/>
              <a:t>Helping Students to Understand their IEP</a:t>
            </a:r>
          </a:p>
        </p:txBody>
      </p:sp>
      <p:sp>
        <p:nvSpPr>
          <p:cNvPr id="26627" name="Rectangle 3"/>
          <p:cNvSpPr>
            <a:spLocks noGrp="1" noChangeArrowheads="1"/>
          </p:cNvSpPr>
          <p:nvPr>
            <p:ph idx="1"/>
          </p:nvPr>
        </p:nvSpPr>
        <p:spPr>
          <a:xfrm>
            <a:off x="914400" y="1219200"/>
            <a:ext cx="7772400" cy="5136360"/>
          </a:xfrm>
        </p:spPr>
        <p:txBody>
          <a:bodyPr>
            <a:normAutofit fontScale="92500"/>
          </a:bodyPr>
          <a:lstStyle/>
          <a:p>
            <a:pPr>
              <a:lnSpc>
                <a:spcPct val="90000"/>
              </a:lnSpc>
            </a:pPr>
            <a:r>
              <a:rPr lang="en-US" sz="2400" dirty="0"/>
              <a:t>What does my IEP look like?</a:t>
            </a:r>
          </a:p>
          <a:p>
            <a:pPr>
              <a:lnSpc>
                <a:spcPct val="90000"/>
              </a:lnSpc>
            </a:pPr>
            <a:r>
              <a:rPr lang="en-US" sz="2400" dirty="0"/>
              <a:t>What does it mean to have an IEP?</a:t>
            </a:r>
          </a:p>
          <a:p>
            <a:pPr>
              <a:lnSpc>
                <a:spcPct val="90000"/>
              </a:lnSpc>
            </a:pPr>
            <a:r>
              <a:rPr lang="en-US" sz="2400" dirty="0"/>
              <a:t>Why do I have an IEP? What is my disability?</a:t>
            </a:r>
          </a:p>
          <a:p>
            <a:pPr>
              <a:lnSpc>
                <a:spcPct val="90000"/>
              </a:lnSpc>
            </a:pPr>
            <a:r>
              <a:rPr lang="en-US" sz="2400" dirty="0"/>
              <a:t>How do I learn? What helps me ?</a:t>
            </a:r>
          </a:p>
          <a:p>
            <a:pPr>
              <a:lnSpc>
                <a:spcPct val="90000"/>
              </a:lnSpc>
            </a:pPr>
            <a:r>
              <a:rPr lang="en-US" sz="2400" dirty="0"/>
              <a:t>What do I want to do post-graduation? 5 -10 years from now?</a:t>
            </a:r>
          </a:p>
          <a:p>
            <a:pPr>
              <a:lnSpc>
                <a:spcPct val="90000"/>
              </a:lnSpc>
            </a:pPr>
            <a:r>
              <a:rPr lang="en-US" sz="2400" dirty="0"/>
              <a:t>How do I transition to Adult Life? </a:t>
            </a:r>
            <a:endParaRPr lang="en-US" sz="2800" dirty="0"/>
          </a:p>
          <a:p>
            <a:r>
              <a:rPr lang="en-US" sz="2800" u="sng" dirty="0"/>
              <a:t>Parts of the IEP:                                </a:t>
            </a:r>
          </a:p>
          <a:p>
            <a:pPr lvl="1"/>
            <a:r>
              <a:rPr lang="en-US" sz="2400" dirty="0"/>
              <a:t>Where am I now (PLAAF)?</a:t>
            </a:r>
          </a:p>
          <a:p>
            <a:pPr lvl="1"/>
            <a:r>
              <a:rPr lang="en-US" sz="2400" dirty="0"/>
              <a:t>Where do I need to be a year from now? (Annual Goals) After I graduate? (Measureable post secondary goals)</a:t>
            </a:r>
          </a:p>
          <a:p>
            <a:pPr lvl="1"/>
            <a:r>
              <a:rPr lang="en-US" sz="2400" dirty="0"/>
              <a:t>How am I going to get there? (Coordinated set of Transition Services, Course of Study, Accommodations,  etc)</a:t>
            </a:r>
          </a:p>
        </p:txBody>
      </p:sp>
      <p:pic>
        <p:nvPicPr>
          <p:cNvPr id="26628" name="Picture 4" descr="C:\Documents and Settings\rrandall\Local Settings\Temporary Internet Files\Content.IE5\AO81DGCO\MP900227446[1].jpg"/>
          <p:cNvPicPr>
            <a:picLocks noChangeAspect="1" noChangeArrowheads="1"/>
          </p:cNvPicPr>
          <p:nvPr/>
        </p:nvPicPr>
        <p:blipFill>
          <a:blip r:embed="rId2"/>
          <a:srcRect/>
          <a:stretch>
            <a:fillRect/>
          </a:stretch>
        </p:blipFill>
        <p:spPr bwMode="auto">
          <a:xfrm>
            <a:off x="6553200" y="1219200"/>
            <a:ext cx="1669610" cy="1124204"/>
          </a:xfrm>
          <a:prstGeom prst="rect">
            <a:avLst/>
          </a:prstGeom>
          <a:noFill/>
        </p:spPr>
      </p:pic>
      <p:pic>
        <p:nvPicPr>
          <p:cNvPr id="5" name="Picture 4" descr="C:\Documents and Settings\rrandall\Local Settings\Temporary Internet Files\Content.IE5\AO81DGCO\MP900439538[1].jpg"/>
          <p:cNvPicPr>
            <a:picLocks noChangeAspect="1" noChangeArrowheads="1"/>
          </p:cNvPicPr>
          <p:nvPr/>
        </p:nvPicPr>
        <p:blipFill>
          <a:blip r:embed="rId3" cstate="print"/>
          <a:srcRect/>
          <a:stretch>
            <a:fillRect/>
          </a:stretch>
        </p:blipFill>
        <p:spPr bwMode="auto">
          <a:xfrm>
            <a:off x="5410200" y="3276600"/>
            <a:ext cx="1295400" cy="109183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2800" dirty="0"/>
              <a:t>Student (IEP Vocabulary) Glossary(discussed in classes, 1:1, etc.)</a:t>
            </a:r>
          </a:p>
        </p:txBody>
      </p:sp>
      <p:sp>
        <p:nvSpPr>
          <p:cNvPr id="32771" name="Rectangle 3"/>
          <p:cNvSpPr>
            <a:spLocks noGrp="1" noChangeArrowheads="1"/>
          </p:cNvSpPr>
          <p:nvPr>
            <p:ph idx="1"/>
          </p:nvPr>
        </p:nvSpPr>
        <p:spPr>
          <a:xfrm>
            <a:off x="609600" y="1524000"/>
            <a:ext cx="7772400" cy="5334000"/>
          </a:xfrm>
        </p:spPr>
        <p:txBody>
          <a:bodyPr>
            <a:normAutofit lnSpcReduction="10000"/>
          </a:bodyPr>
          <a:lstStyle/>
          <a:p>
            <a:pPr>
              <a:lnSpc>
                <a:spcPct val="80000"/>
              </a:lnSpc>
            </a:pPr>
            <a:r>
              <a:rPr lang="en-US" sz="2200" dirty="0"/>
              <a:t>Identification – exceptionality – disability</a:t>
            </a:r>
          </a:p>
          <a:p>
            <a:pPr>
              <a:lnSpc>
                <a:spcPct val="80000"/>
              </a:lnSpc>
            </a:pPr>
            <a:r>
              <a:rPr lang="en-US" sz="2200" dirty="0"/>
              <a:t>PLAAF</a:t>
            </a:r>
          </a:p>
          <a:p>
            <a:pPr>
              <a:lnSpc>
                <a:spcPct val="80000"/>
              </a:lnSpc>
            </a:pPr>
            <a:r>
              <a:rPr lang="en-US" sz="2200" dirty="0"/>
              <a:t>Transition Planning</a:t>
            </a:r>
          </a:p>
          <a:p>
            <a:pPr>
              <a:lnSpc>
                <a:spcPct val="80000"/>
              </a:lnSpc>
            </a:pPr>
            <a:r>
              <a:rPr lang="en-US" sz="2200" dirty="0"/>
              <a:t>Measureable Post secondary goals</a:t>
            </a:r>
          </a:p>
          <a:p>
            <a:pPr>
              <a:lnSpc>
                <a:spcPct val="80000"/>
              </a:lnSpc>
            </a:pPr>
            <a:r>
              <a:rPr lang="en-US" sz="2200" dirty="0"/>
              <a:t>Coordinated Transition Activities</a:t>
            </a:r>
          </a:p>
          <a:p>
            <a:pPr>
              <a:lnSpc>
                <a:spcPct val="80000"/>
              </a:lnSpc>
            </a:pPr>
            <a:r>
              <a:rPr lang="en-US" sz="2200" dirty="0"/>
              <a:t>Assessment</a:t>
            </a:r>
          </a:p>
          <a:p>
            <a:pPr>
              <a:lnSpc>
                <a:spcPct val="80000"/>
              </a:lnSpc>
            </a:pPr>
            <a:r>
              <a:rPr lang="en-US" sz="2200" dirty="0"/>
              <a:t>Annual goal</a:t>
            </a:r>
          </a:p>
          <a:p>
            <a:pPr>
              <a:lnSpc>
                <a:spcPct val="80000"/>
              </a:lnSpc>
            </a:pPr>
            <a:r>
              <a:rPr lang="en-US" sz="2200" dirty="0"/>
              <a:t>Accommodation/Modification</a:t>
            </a:r>
          </a:p>
          <a:p>
            <a:pPr>
              <a:lnSpc>
                <a:spcPct val="80000"/>
              </a:lnSpc>
            </a:pPr>
            <a:r>
              <a:rPr lang="en-US" sz="2200" dirty="0"/>
              <a:t>State and District Testing</a:t>
            </a:r>
          </a:p>
          <a:p>
            <a:pPr>
              <a:lnSpc>
                <a:spcPct val="80000"/>
              </a:lnSpc>
            </a:pPr>
            <a:r>
              <a:rPr lang="en-US" sz="2200" dirty="0"/>
              <a:t>Specially Designed Instruction</a:t>
            </a:r>
          </a:p>
          <a:p>
            <a:pPr>
              <a:lnSpc>
                <a:spcPct val="80000"/>
              </a:lnSpc>
            </a:pPr>
            <a:r>
              <a:rPr lang="en-US" sz="2200" dirty="0"/>
              <a:t>Related Services</a:t>
            </a:r>
          </a:p>
          <a:p>
            <a:pPr>
              <a:lnSpc>
                <a:spcPct val="80000"/>
              </a:lnSpc>
            </a:pPr>
            <a:r>
              <a:rPr lang="en-US" sz="2200" dirty="0"/>
              <a:t>Free and Appropriate Education</a:t>
            </a:r>
          </a:p>
          <a:p>
            <a:pPr>
              <a:lnSpc>
                <a:spcPct val="80000"/>
              </a:lnSpc>
            </a:pPr>
            <a:r>
              <a:rPr lang="en-US" sz="2200" dirty="0"/>
              <a:t>Placement</a:t>
            </a:r>
          </a:p>
          <a:p>
            <a:pPr>
              <a:lnSpc>
                <a:spcPct val="80000"/>
              </a:lnSpc>
            </a:pPr>
            <a:r>
              <a:rPr lang="en-US" sz="2200" dirty="0"/>
              <a:t>Least Restrictive Environment</a:t>
            </a:r>
          </a:p>
          <a:p>
            <a:pPr>
              <a:lnSpc>
                <a:spcPct val="80000"/>
              </a:lnSpc>
            </a:pPr>
            <a:r>
              <a:rPr lang="en-US" sz="2200" dirty="0"/>
              <a:t>Confidentiality</a:t>
            </a:r>
          </a:p>
          <a:p>
            <a:pPr>
              <a:lnSpc>
                <a:spcPct val="80000"/>
              </a:lnSpc>
            </a:pPr>
            <a:r>
              <a:rPr lang="en-US" sz="2200" dirty="0"/>
              <a:t>Disclosure</a:t>
            </a:r>
          </a:p>
          <a:p>
            <a:pPr>
              <a:lnSpc>
                <a:spcPct val="80000"/>
              </a:lnSpc>
            </a:pPr>
            <a:endParaRPr lang="en-US" sz="2200" dirty="0"/>
          </a:p>
        </p:txBody>
      </p:sp>
      <p:pic>
        <p:nvPicPr>
          <p:cNvPr id="32772" name="Picture 4" descr="C:\Documents and Settings\rrandall\Local Settings\Temporary Internet Files\Content.IE5\FGS9AO7O\MP900439453[1].jpg"/>
          <p:cNvPicPr>
            <a:picLocks noChangeAspect="1" noChangeArrowheads="1"/>
          </p:cNvPicPr>
          <p:nvPr/>
        </p:nvPicPr>
        <p:blipFill>
          <a:blip r:embed="rId2" cstate="print"/>
          <a:srcRect/>
          <a:stretch>
            <a:fillRect/>
          </a:stretch>
        </p:blipFill>
        <p:spPr bwMode="auto">
          <a:xfrm>
            <a:off x="5029200" y="3048000"/>
            <a:ext cx="3885221" cy="259384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r>
              <a:rPr lang="en-US" dirty="0"/>
              <a:t>Engaging Students in Reviewing current IEP</a:t>
            </a:r>
          </a:p>
        </p:txBody>
      </p:sp>
      <p:sp>
        <p:nvSpPr>
          <p:cNvPr id="33795" name="Rectangle 3"/>
          <p:cNvSpPr>
            <a:spLocks noGrp="1" noChangeArrowheads="1"/>
          </p:cNvSpPr>
          <p:nvPr>
            <p:ph idx="1"/>
          </p:nvPr>
        </p:nvSpPr>
        <p:spPr/>
        <p:txBody>
          <a:bodyPr/>
          <a:lstStyle/>
          <a:p>
            <a:r>
              <a:rPr lang="en-US" dirty="0"/>
              <a:t>Helping Students Access their IEPs</a:t>
            </a:r>
          </a:p>
          <a:p>
            <a:pPr lvl="1"/>
            <a:r>
              <a:rPr lang="en-US" dirty="0"/>
              <a:t>Review each section</a:t>
            </a:r>
          </a:p>
          <a:p>
            <a:pPr lvl="1"/>
            <a:r>
              <a:rPr lang="en-US" dirty="0"/>
              <a:t>Ask clarification questions</a:t>
            </a:r>
          </a:p>
          <a:p>
            <a:pPr lvl="1"/>
            <a:r>
              <a:rPr lang="en-US" dirty="0"/>
              <a:t>Highlight statements that you disagree with or don’t understand</a:t>
            </a:r>
          </a:p>
          <a:p>
            <a:pPr lvl="1"/>
            <a:r>
              <a:rPr lang="en-US" dirty="0"/>
              <a:t>Add your own ideas for things you think need to be added for this year</a:t>
            </a:r>
          </a:p>
        </p:txBody>
      </p:sp>
      <p:pic>
        <p:nvPicPr>
          <p:cNvPr id="33796" name="Picture 4" descr="C:\Documents and Settings\rrandall\Local Settings\Temporary Internet Files\Content.IE5\FGS9AO7O\MP900439454[1].jpg"/>
          <p:cNvPicPr>
            <a:picLocks noChangeAspect="1" noChangeArrowheads="1"/>
          </p:cNvPicPr>
          <p:nvPr/>
        </p:nvPicPr>
        <p:blipFill>
          <a:blip r:embed="rId2" cstate="print"/>
          <a:srcRect/>
          <a:stretch>
            <a:fillRect/>
          </a:stretch>
        </p:blipFill>
        <p:spPr bwMode="auto">
          <a:xfrm>
            <a:off x="4953000" y="4572000"/>
            <a:ext cx="1377478" cy="20574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2800" dirty="0"/>
              <a:t>The (Self) Determined IEP Meeting Agenda</a:t>
            </a:r>
          </a:p>
        </p:txBody>
      </p:sp>
      <p:sp>
        <p:nvSpPr>
          <p:cNvPr id="29699" name="Rectangle 3"/>
          <p:cNvSpPr>
            <a:spLocks noGrp="1" noChangeArrowheads="1"/>
          </p:cNvSpPr>
          <p:nvPr>
            <p:ph idx="1"/>
          </p:nvPr>
        </p:nvSpPr>
        <p:spPr>
          <a:xfrm>
            <a:off x="914400" y="1219200"/>
            <a:ext cx="7772400" cy="5136360"/>
          </a:xfrm>
        </p:spPr>
        <p:txBody>
          <a:bodyPr>
            <a:normAutofit fontScale="85000" lnSpcReduction="20000"/>
          </a:bodyPr>
          <a:lstStyle/>
          <a:p>
            <a:pPr>
              <a:lnSpc>
                <a:spcPct val="90000"/>
              </a:lnSpc>
            </a:pPr>
            <a:r>
              <a:rPr lang="en-US" sz="2800" b="1" dirty="0"/>
              <a:t>Introductions</a:t>
            </a:r>
          </a:p>
          <a:p>
            <a:pPr>
              <a:lnSpc>
                <a:spcPct val="90000"/>
              </a:lnSpc>
            </a:pPr>
            <a:r>
              <a:rPr lang="en-US" sz="2800" b="1" dirty="0"/>
              <a:t>Where/who does the student  want to be in the future?  (Measureable Post-Secondary Goals)</a:t>
            </a:r>
          </a:p>
          <a:p>
            <a:pPr>
              <a:lnSpc>
                <a:spcPct val="90000"/>
              </a:lnSpc>
            </a:pPr>
            <a:r>
              <a:rPr lang="en-US" sz="2800" b="1" dirty="0"/>
              <a:t>How  is she/he going to get there? (Coordinated set of transition activities/services, course of study, transition goals, etc.)  VR referral….. </a:t>
            </a:r>
          </a:p>
          <a:p>
            <a:pPr>
              <a:lnSpc>
                <a:spcPct val="90000"/>
              </a:lnSpc>
            </a:pPr>
            <a:r>
              <a:rPr lang="en-US" sz="2800" b="1" dirty="0"/>
              <a:t>What accommodations</a:t>
            </a:r>
            <a:r>
              <a:rPr lang="en-US" sz="2400" b="1" dirty="0"/>
              <a:t>  </a:t>
            </a:r>
            <a:r>
              <a:rPr lang="en-US" sz="2800" b="1" dirty="0"/>
              <a:t>are and will be needed?</a:t>
            </a:r>
          </a:p>
          <a:p>
            <a:pPr>
              <a:lnSpc>
                <a:spcPct val="90000"/>
              </a:lnSpc>
            </a:pPr>
            <a:r>
              <a:rPr lang="en-US" sz="2800" b="1" dirty="0"/>
              <a:t>Where is the student now? (PLAAF) Gen Ed brief report on student progress (NOT just a grade report)</a:t>
            </a:r>
          </a:p>
          <a:p>
            <a:pPr>
              <a:lnSpc>
                <a:spcPct val="90000"/>
              </a:lnSpc>
            </a:pPr>
            <a:r>
              <a:rPr lang="en-US" sz="2800" b="1" dirty="0"/>
              <a:t>Where does the student need to be a year from now? (Annual Goals) </a:t>
            </a:r>
          </a:p>
          <a:p>
            <a:pPr>
              <a:lnSpc>
                <a:spcPct val="90000"/>
              </a:lnSpc>
            </a:pPr>
            <a:r>
              <a:rPr lang="en-US" sz="2800" b="1" dirty="0"/>
              <a:t>Other considerations (AIMS, etc.)</a:t>
            </a:r>
          </a:p>
          <a:p>
            <a:pPr>
              <a:lnSpc>
                <a:spcPct val="90000"/>
              </a:lnSpc>
            </a:pPr>
            <a:r>
              <a:rPr lang="en-US" sz="2800" b="1" dirty="0"/>
              <a:t>LRE</a:t>
            </a:r>
          </a:p>
          <a:p>
            <a:pPr>
              <a:lnSpc>
                <a:spcPct val="90000"/>
              </a:lnSpc>
            </a:pPr>
            <a:r>
              <a:rPr lang="en-US" sz="2800" b="1" dirty="0"/>
              <a:t>Transfer of Rights</a:t>
            </a:r>
          </a:p>
          <a:p>
            <a:pPr>
              <a:lnSpc>
                <a:spcPct val="90000"/>
              </a:lnSpc>
            </a:pPr>
            <a:r>
              <a:rPr lang="en-US" sz="2800" b="1" dirty="0"/>
              <a:t>Signatures</a:t>
            </a:r>
          </a:p>
          <a:p>
            <a:pPr>
              <a:lnSpc>
                <a:spcPct val="90000"/>
              </a:lnSpc>
            </a:pPr>
            <a:endParaRPr lang="en-US" sz="2800" b="1" dirty="0"/>
          </a:p>
          <a:p>
            <a:pPr lvl="1">
              <a:lnSpc>
                <a:spcPct val="90000"/>
              </a:lnSpc>
            </a:pPr>
            <a:endParaRPr lang="en-US" sz="2800" b="1" dirty="0"/>
          </a:p>
          <a:p>
            <a:pPr lvl="1">
              <a:lnSpc>
                <a:spcPct val="90000"/>
              </a:lnSpc>
              <a:buNone/>
            </a:pPr>
            <a:endParaRPr lang="en-US" sz="2800" b="1" dirty="0"/>
          </a:p>
          <a:p>
            <a:pPr>
              <a:lnSpc>
                <a:spcPct val="90000"/>
              </a:lnSpc>
            </a:pPr>
            <a:endParaRPr lang="en-US" sz="2400" dirty="0"/>
          </a:p>
        </p:txBody>
      </p:sp>
      <p:pic>
        <p:nvPicPr>
          <p:cNvPr id="5" name="Picture 4" descr="C:\Documents and Settings\rrandall\Local Settings\Temporary Internet Files\Content.IE5\AO81DGCO\MP900439424[1].jpg"/>
          <p:cNvPicPr>
            <a:picLocks noChangeAspect="1" noChangeArrowheads="1"/>
          </p:cNvPicPr>
          <p:nvPr/>
        </p:nvPicPr>
        <p:blipFill>
          <a:blip r:embed="rId2" cstate="print"/>
          <a:srcRect/>
          <a:stretch>
            <a:fillRect/>
          </a:stretch>
        </p:blipFill>
        <p:spPr bwMode="auto">
          <a:xfrm>
            <a:off x="6400800" y="4864608"/>
            <a:ext cx="2518497" cy="199339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 Determination:</a:t>
            </a:r>
          </a:p>
        </p:txBody>
      </p:sp>
      <p:sp>
        <p:nvSpPr>
          <p:cNvPr id="3" name="Content Placeholder 2"/>
          <p:cNvSpPr>
            <a:spLocks noGrp="1"/>
          </p:cNvSpPr>
          <p:nvPr>
            <p:ph idx="1"/>
          </p:nvPr>
        </p:nvSpPr>
        <p:spPr/>
        <p:txBody>
          <a:bodyPr>
            <a:normAutofit fontScale="92500" lnSpcReduction="10000"/>
          </a:bodyPr>
          <a:lstStyle/>
          <a:p>
            <a:r>
              <a:rPr lang="en-US" u="sng" dirty="0"/>
              <a:t>self-determination </a:t>
            </a:r>
            <a:r>
              <a:rPr lang="en-US" dirty="0"/>
              <a:t>:  </a:t>
            </a:r>
            <a:r>
              <a:rPr lang="en-US" i="1" dirty="0"/>
              <a:t>n</a:t>
            </a:r>
            <a:r>
              <a:rPr lang="en-US" b="1" dirty="0"/>
              <a:t>1.</a:t>
            </a:r>
            <a:r>
              <a:rPr lang="en-US" dirty="0"/>
              <a:t> the power or ability to make a decision for oneself</a:t>
            </a:r>
          </a:p>
          <a:p>
            <a:r>
              <a:rPr lang="en-US" sz="2400" dirty="0"/>
              <a:t>“Self-determination is a concept reflecting the belief that all individuals have the right to direct their own lives. Students who have self-determination skills have a stronger chance of being successful in making the transition to adulthood, including employment and independence.” (</a:t>
            </a:r>
            <a:r>
              <a:rPr lang="en-US" sz="2400" dirty="0" err="1"/>
              <a:t>Wehmeyer</a:t>
            </a:r>
            <a:r>
              <a:rPr lang="en-US" sz="2400" dirty="0"/>
              <a:t> &amp; Schwartz, 2007).</a:t>
            </a:r>
          </a:p>
          <a:p>
            <a:r>
              <a:rPr lang="en-US" sz="2400" dirty="0"/>
              <a:t>“Self-determination is not achieved simply because an individual has certain requisite knowledge and skills; it is also important that key people and institutions in a young person’s life provide a context conducive to self-determination.” (</a:t>
            </a:r>
            <a:r>
              <a:rPr lang="en-US" sz="2400" dirty="0" err="1"/>
              <a:t>Abery</a:t>
            </a:r>
            <a:r>
              <a:rPr lang="en-US" sz="2400" dirty="0"/>
              <a:t> and </a:t>
            </a:r>
            <a:r>
              <a:rPr lang="en-US" sz="2400" dirty="0" err="1"/>
              <a:t>Stancliffe</a:t>
            </a:r>
            <a:r>
              <a:rPr lang="en-US" sz="2400" dirty="0"/>
              <a:t> , 2006)</a:t>
            </a:r>
          </a:p>
        </p:txBody>
      </p:sp>
      <p:pic>
        <p:nvPicPr>
          <p:cNvPr id="4098" name="Picture 2"/>
          <p:cNvPicPr>
            <a:picLocks noChangeAspect="1" noChangeArrowheads="1"/>
          </p:cNvPicPr>
          <p:nvPr/>
        </p:nvPicPr>
        <p:blipFill>
          <a:blip r:embed="rId2"/>
          <a:srcRect/>
          <a:stretch>
            <a:fillRect/>
          </a:stretch>
        </p:blipFill>
        <p:spPr bwMode="auto">
          <a:xfrm>
            <a:off x="6324599" y="457201"/>
            <a:ext cx="2209801" cy="850866"/>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IEP meeting guidelines</a:t>
            </a:r>
          </a:p>
        </p:txBody>
      </p:sp>
      <p:sp>
        <p:nvSpPr>
          <p:cNvPr id="3" name="Content Placeholder 2"/>
          <p:cNvSpPr>
            <a:spLocks noGrp="1"/>
          </p:cNvSpPr>
          <p:nvPr>
            <p:ph idx="1"/>
          </p:nvPr>
        </p:nvSpPr>
        <p:spPr>
          <a:xfrm>
            <a:off x="914400" y="1219200"/>
            <a:ext cx="7772400" cy="4038600"/>
          </a:xfrm>
        </p:spPr>
        <p:txBody>
          <a:bodyPr>
            <a:normAutofit fontScale="92500" lnSpcReduction="10000"/>
          </a:bodyPr>
          <a:lstStyle/>
          <a:p>
            <a:pPr>
              <a:lnSpc>
                <a:spcPct val="80000"/>
              </a:lnSpc>
            </a:pPr>
            <a:r>
              <a:rPr lang="en-US" sz="2400" dirty="0"/>
              <a:t>The case manager and the student facilitate/direct the meeting</a:t>
            </a:r>
          </a:p>
          <a:p>
            <a:pPr>
              <a:lnSpc>
                <a:spcPct val="80000"/>
              </a:lnSpc>
            </a:pPr>
            <a:r>
              <a:rPr lang="en-US" sz="2400" dirty="0"/>
              <a:t>The IEP will start and end on time (1 Hour)</a:t>
            </a:r>
          </a:p>
          <a:p>
            <a:pPr>
              <a:lnSpc>
                <a:spcPct val="80000"/>
              </a:lnSpc>
            </a:pPr>
            <a:r>
              <a:rPr lang="en-US" sz="2400" dirty="0"/>
              <a:t>Let the student  talk!</a:t>
            </a:r>
          </a:p>
          <a:p>
            <a:pPr>
              <a:lnSpc>
                <a:spcPct val="80000"/>
              </a:lnSpc>
            </a:pPr>
            <a:r>
              <a:rPr lang="en-US" sz="2400" dirty="0"/>
              <a:t>Don't interrupt when another participant "has the floor." (This includes no “sidebar” conversations.)</a:t>
            </a:r>
          </a:p>
          <a:p>
            <a:pPr>
              <a:lnSpc>
                <a:spcPct val="80000"/>
              </a:lnSpc>
            </a:pPr>
            <a:r>
              <a:rPr lang="en-US" sz="2400" dirty="0"/>
              <a:t>Don't criticize the ideas of others. </a:t>
            </a:r>
          </a:p>
          <a:p>
            <a:pPr>
              <a:lnSpc>
                <a:spcPct val="80000"/>
              </a:lnSpc>
            </a:pPr>
            <a:r>
              <a:rPr lang="en-US" sz="2400" dirty="0"/>
              <a:t>Build on the ideas shared by others.</a:t>
            </a:r>
          </a:p>
          <a:p>
            <a:pPr>
              <a:lnSpc>
                <a:spcPct val="80000"/>
              </a:lnSpc>
            </a:pPr>
            <a:r>
              <a:rPr lang="en-US" sz="2400" dirty="0"/>
              <a:t>Remain open-minded and non-judgmental.</a:t>
            </a:r>
          </a:p>
          <a:p>
            <a:pPr>
              <a:lnSpc>
                <a:spcPct val="80000"/>
              </a:lnSpc>
            </a:pPr>
            <a:r>
              <a:rPr lang="en-US" sz="2400" dirty="0"/>
              <a:t>Everyone participates; no-one dominates.</a:t>
            </a:r>
          </a:p>
          <a:p>
            <a:pPr>
              <a:lnSpc>
                <a:spcPct val="80000"/>
              </a:lnSpc>
            </a:pPr>
            <a:r>
              <a:rPr lang="en-US" sz="2400" dirty="0"/>
              <a:t>Keep personal accounts to a minimum.</a:t>
            </a:r>
          </a:p>
          <a:p>
            <a:pPr>
              <a:lnSpc>
                <a:spcPct val="80000"/>
              </a:lnSpc>
            </a:pPr>
            <a:r>
              <a:rPr lang="en-US" sz="2400" dirty="0"/>
              <a:t>Make compromises when necessary.</a:t>
            </a:r>
          </a:p>
          <a:p>
            <a:pPr>
              <a:lnSpc>
                <a:spcPct val="80000"/>
              </a:lnSpc>
            </a:pPr>
            <a:r>
              <a:rPr lang="en-US" sz="2400" dirty="0"/>
              <a:t>Stick to the agenda and time frames.</a:t>
            </a:r>
          </a:p>
          <a:p>
            <a:endParaRPr lang="en-US" dirty="0"/>
          </a:p>
        </p:txBody>
      </p:sp>
      <p:pic>
        <p:nvPicPr>
          <p:cNvPr id="1031" name="Picture 7"/>
          <p:cNvPicPr>
            <a:picLocks noChangeAspect="1" noChangeArrowheads="1"/>
          </p:cNvPicPr>
          <p:nvPr/>
        </p:nvPicPr>
        <p:blipFill>
          <a:blip r:embed="rId2"/>
          <a:srcRect/>
          <a:stretch>
            <a:fillRect/>
          </a:stretch>
        </p:blipFill>
        <p:spPr bwMode="auto">
          <a:xfrm>
            <a:off x="6136172" y="4419600"/>
            <a:ext cx="2550628" cy="220336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r>
              <a:rPr lang="en-US" dirty="0"/>
              <a:t>Provide Support During the IEP Meeting</a:t>
            </a:r>
          </a:p>
        </p:txBody>
      </p:sp>
      <p:sp>
        <p:nvSpPr>
          <p:cNvPr id="45059" name="Rectangle 3"/>
          <p:cNvSpPr>
            <a:spLocks noGrp="1" noChangeArrowheads="1"/>
          </p:cNvSpPr>
          <p:nvPr>
            <p:ph idx="1"/>
          </p:nvPr>
        </p:nvSpPr>
        <p:spPr>
          <a:xfrm>
            <a:off x="685800" y="1981200"/>
            <a:ext cx="7772400" cy="4876800"/>
          </a:xfrm>
        </p:spPr>
        <p:txBody>
          <a:bodyPr/>
          <a:lstStyle/>
          <a:p>
            <a:pPr>
              <a:lnSpc>
                <a:spcPct val="90000"/>
              </a:lnSpc>
            </a:pPr>
            <a:r>
              <a:rPr lang="en-US" sz="2800" dirty="0"/>
              <a:t>Facilitate with the student</a:t>
            </a:r>
          </a:p>
          <a:p>
            <a:pPr>
              <a:lnSpc>
                <a:spcPct val="90000"/>
              </a:lnSpc>
            </a:pPr>
            <a:r>
              <a:rPr lang="en-US" sz="2800" dirty="0"/>
              <a:t>Acknowledge the preparation that the student did for the meeting</a:t>
            </a:r>
          </a:p>
          <a:p>
            <a:pPr>
              <a:lnSpc>
                <a:spcPct val="90000"/>
              </a:lnSpc>
            </a:pPr>
            <a:r>
              <a:rPr lang="en-US" sz="2800" dirty="0"/>
              <a:t>When discussing difficult topics, keep the focus on student strengths</a:t>
            </a:r>
          </a:p>
          <a:p>
            <a:pPr>
              <a:lnSpc>
                <a:spcPct val="90000"/>
              </a:lnSpc>
            </a:pPr>
            <a:r>
              <a:rPr lang="en-US" sz="2800" dirty="0"/>
              <a:t>Create a visual signal for the student to use if he/she becomes overwhelmed</a:t>
            </a:r>
          </a:p>
          <a:p>
            <a:pPr>
              <a:lnSpc>
                <a:spcPct val="90000"/>
              </a:lnSpc>
            </a:pPr>
            <a:r>
              <a:rPr lang="en-US" sz="2800" dirty="0"/>
              <a:t>Be sensitive to  needs of student and </a:t>
            </a:r>
          </a:p>
          <a:p>
            <a:pPr>
              <a:lnSpc>
                <a:spcPct val="90000"/>
              </a:lnSpc>
              <a:buNone/>
            </a:pPr>
            <a:r>
              <a:rPr lang="en-US" sz="2800" dirty="0"/>
              <a:t>family</a:t>
            </a:r>
          </a:p>
        </p:txBody>
      </p:sp>
      <p:pic>
        <p:nvPicPr>
          <p:cNvPr id="45060" name="Picture 4" descr="C:\Documents and Settings\rrandall\Local Settings\Temporary Internet Files\Content.IE5\AO81DGCO\MP900285066[1].jpg"/>
          <p:cNvPicPr>
            <a:picLocks noChangeAspect="1" noChangeArrowheads="1"/>
          </p:cNvPicPr>
          <p:nvPr/>
        </p:nvPicPr>
        <p:blipFill>
          <a:blip r:embed="rId2"/>
          <a:srcRect/>
          <a:stretch>
            <a:fillRect/>
          </a:stretch>
        </p:blipFill>
        <p:spPr bwMode="auto">
          <a:xfrm>
            <a:off x="7086600" y="4608376"/>
            <a:ext cx="1447800" cy="218261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t>Train other staff members</a:t>
            </a:r>
          </a:p>
        </p:txBody>
      </p:sp>
      <p:sp>
        <p:nvSpPr>
          <p:cNvPr id="44035" name="Rectangle 3"/>
          <p:cNvSpPr>
            <a:spLocks noGrp="1" noChangeArrowheads="1"/>
          </p:cNvSpPr>
          <p:nvPr>
            <p:ph idx="1"/>
          </p:nvPr>
        </p:nvSpPr>
        <p:spPr>
          <a:xfrm>
            <a:off x="685800" y="1371600"/>
            <a:ext cx="7772400" cy="5486400"/>
          </a:xfrm>
        </p:spPr>
        <p:txBody>
          <a:bodyPr/>
          <a:lstStyle/>
          <a:p>
            <a:pPr>
              <a:lnSpc>
                <a:spcPct val="90000"/>
              </a:lnSpc>
            </a:pPr>
            <a:r>
              <a:rPr lang="en-US" sz="2800" dirty="0"/>
              <a:t>Let the  student talk</a:t>
            </a:r>
          </a:p>
          <a:p>
            <a:pPr>
              <a:lnSpc>
                <a:spcPct val="90000"/>
              </a:lnSpc>
            </a:pPr>
            <a:r>
              <a:rPr lang="en-US" sz="2800" dirty="0"/>
              <a:t>Look at the student when he/she is talking</a:t>
            </a:r>
          </a:p>
          <a:p>
            <a:pPr>
              <a:lnSpc>
                <a:spcPct val="90000"/>
              </a:lnSpc>
            </a:pPr>
            <a:r>
              <a:rPr lang="en-US" sz="2800" dirty="0"/>
              <a:t>Use the student’s name and speak directly to the student</a:t>
            </a:r>
          </a:p>
          <a:p>
            <a:pPr>
              <a:lnSpc>
                <a:spcPct val="90000"/>
              </a:lnSpc>
            </a:pPr>
            <a:r>
              <a:rPr lang="en-US" sz="2800" dirty="0"/>
              <a:t>Do not refer to the student in the third person; refer all comments about the student to the student</a:t>
            </a:r>
          </a:p>
          <a:p>
            <a:pPr>
              <a:lnSpc>
                <a:spcPct val="90000"/>
              </a:lnSpc>
            </a:pPr>
            <a:r>
              <a:rPr lang="en-US" sz="2800" dirty="0"/>
              <a:t>Ask the student questions first</a:t>
            </a:r>
          </a:p>
          <a:p>
            <a:pPr>
              <a:lnSpc>
                <a:spcPct val="90000"/>
              </a:lnSpc>
            </a:pPr>
            <a:r>
              <a:rPr lang="en-US" sz="2800" dirty="0"/>
              <a:t>Always allow the student to finish speaking</a:t>
            </a:r>
          </a:p>
          <a:p>
            <a:pPr>
              <a:lnSpc>
                <a:spcPct val="90000"/>
              </a:lnSpc>
            </a:pPr>
            <a:r>
              <a:rPr lang="en-US" sz="2800" dirty="0"/>
              <a:t>Use person-first language</a:t>
            </a:r>
          </a:p>
          <a:p>
            <a:pPr>
              <a:lnSpc>
                <a:spcPct val="90000"/>
              </a:lnSpc>
            </a:pPr>
            <a:r>
              <a:rPr lang="en-US" sz="2800" dirty="0"/>
              <a:t>Restate what you heard the student say if necessary</a:t>
            </a:r>
          </a:p>
        </p:txBody>
      </p:sp>
      <p:pic>
        <p:nvPicPr>
          <p:cNvPr id="44036" name="Picture 4" descr="C:\Documents and Settings\rrandall\Local Settings\Temporary Internet Files\Content.IE5\AO81DGCO\MP900400078[1].jpg"/>
          <p:cNvPicPr>
            <a:picLocks noChangeAspect="1" noChangeArrowheads="1"/>
          </p:cNvPicPr>
          <p:nvPr/>
        </p:nvPicPr>
        <p:blipFill>
          <a:blip r:embed="rId2" cstate="print"/>
          <a:srcRect/>
          <a:stretch>
            <a:fillRect/>
          </a:stretch>
        </p:blipFill>
        <p:spPr bwMode="auto">
          <a:xfrm>
            <a:off x="7620000" y="4038600"/>
            <a:ext cx="1218580" cy="1524000"/>
          </a:xfrm>
          <a:prstGeom prst="rect">
            <a:avLst/>
          </a:prstGeom>
          <a:noFill/>
        </p:spPr>
      </p:pic>
      <p:pic>
        <p:nvPicPr>
          <p:cNvPr id="5" name="Picture 4" descr="C:\Documents and Settings\rrandall\Local Settings\Temporary Internet Files\Content.IE5\FGS9AO7O\MP900444049[1].jpg"/>
          <p:cNvPicPr>
            <a:picLocks noChangeAspect="1" noChangeArrowheads="1"/>
          </p:cNvPicPr>
          <p:nvPr/>
        </p:nvPicPr>
        <p:blipFill>
          <a:blip r:embed="rId3" cstate="print"/>
          <a:srcRect/>
          <a:stretch>
            <a:fillRect/>
          </a:stretch>
        </p:blipFill>
        <p:spPr bwMode="auto">
          <a:xfrm>
            <a:off x="7616190" y="1143000"/>
            <a:ext cx="1527810" cy="98837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a:t>Resources</a:t>
            </a:r>
          </a:p>
        </p:txBody>
      </p:sp>
      <p:sp>
        <p:nvSpPr>
          <p:cNvPr id="50179" name="Rectangle 3"/>
          <p:cNvSpPr>
            <a:spLocks noGrp="1" noChangeArrowheads="1"/>
          </p:cNvSpPr>
          <p:nvPr>
            <p:ph idx="1"/>
          </p:nvPr>
        </p:nvSpPr>
        <p:spPr/>
        <p:txBody>
          <a:bodyPr/>
          <a:lstStyle/>
          <a:p>
            <a:r>
              <a:rPr lang="en-US" dirty="0"/>
              <a:t>Student-Led IEPs, A guide for Student Involvement, Marcy </a:t>
            </a:r>
            <a:r>
              <a:rPr lang="en-US" dirty="0" err="1"/>
              <a:t>McGahee</a:t>
            </a:r>
            <a:r>
              <a:rPr lang="en-US" dirty="0"/>
              <a:t>, CEC, </a:t>
            </a:r>
          </a:p>
          <a:p>
            <a:r>
              <a:rPr lang="en-US" dirty="0">
                <a:hlinkClick r:id="rId2"/>
              </a:rPr>
              <a:t>www.cec.sped.org</a:t>
            </a:r>
            <a:endParaRPr lang="en-US" dirty="0"/>
          </a:p>
          <a:p>
            <a:r>
              <a:rPr lang="en-US" dirty="0">
                <a:hlinkClick r:id="rId3"/>
              </a:rPr>
              <a:t>http://www.seemyiep.com/needs_students.php</a:t>
            </a:r>
            <a:endParaRPr lang="en-US" dirty="0"/>
          </a:p>
          <a:p>
            <a:r>
              <a:rPr lang="en-US" dirty="0">
                <a:hlinkClick r:id="rId4"/>
              </a:rPr>
              <a:t>http://hawbaker.pls.iowapages.org/id2.html</a:t>
            </a:r>
            <a:endParaRPr lang="en-US" dirty="0"/>
          </a:p>
          <a:p>
            <a:r>
              <a:rPr lang="en-US" dirty="0">
                <a:hlinkClick r:id="rId5"/>
              </a:rPr>
              <a:t>http://faculty.virginia.edu/PullenLab/EDIS5141OnlineModules/Mod10/Mod102.html</a:t>
            </a:r>
            <a:endParaRPr lang="en-US" dirty="0"/>
          </a:p>
          <a:p>
            <a:endParaRPr lang="en-US" dirty="0"/>
          </a:p>
          <a:p>
            <a:endParaRPr lang="en-US" dirty="0"/>
          </a:p>
          <a:p>
            <a:endParaRPr lang="en-US" dirty="0"/>
          </a:p>
          <a:p>
            <a:endParaRPr lang="en-US" dirty="0"/>
          </a:p>
          <a:p>
            <a:pPr>
              <a:buFontTx/>
              <a:buNone/>
            </a:pPr>
            <a:endParaRPr lang="en-US" dirty="0"/>
          </a:p>
        </p:txBody>
      </p:sp>
      <p:pic>
        <p:nvPicPr>
          <p:cNvPr id="50180" name="Picture 4" descr="C:\Documents and Settings\rrandall\Local Settings\Temporary Internet Files\Content.IE5\AO81DGCO\MP900178639[1].jpg"/>
          <p:cNvPicPr>
            <a:picLocks noChangeAspect="1" noChangeArrowheads="1"/>
          </p:cNvPicPr>
          <p:nvPr/>
        </p:nvPicPr>
        <p:blipFill>
          <a:blip r:embed="rId6"/>
          <a:srcRect/>
          <a:stretch>
            <a:fillRect/>
          </a:stretch>
        </p:blipFill>
        <p:spPr bwMode="auto">
          <a:xfrm>
            <a:off x="4495800" y="304800"/>
            <a:ext cx="2057400" cy="1357884"/>
          </a:xfrm>
          <a:prstGeom prst="rect">
            <a:avLst/>
          </a:prstGeom>
          <a:noFill/>
        </p:spPr>
      </p:pic>
      <p:pic>
        <p:nvPicPr>
          <p:cNvPr id="6" name="Picture 4" descr="C:\Documents and Settings\rrandall\Local Settings\Temporary Internet Files\Content.IE5\FGS9AO7O\MP900439561[1].jpg"/>
          <p:cNvPicPr>
            <a:picLocks noChangeAspect="1" noChangeArrowheads="1"/>
          </p:cNvPicPr>
          <p:nvPr/>
        </p:nvPicPr>
        <p:blipFill>
          <a:blip r:embed="rId7" cstate="print"/>
          <a:srcRect/>
          <a:stretch>
            <a:fillRect/>
          </a:stretch>
        </p:blipFill>
        <p:spPr bwMode="auto">
          <a:xfrm>
            <a:off x="7162800" y="2286000"/>
            <a:ext cx="1709446" cy="114125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924800" cy="4974336"/>
          </a:xfrm>
        </p:spPr>
        <p:txBody>
          <a:bodyPr/>
          <a:lstStyle/>
          <a:p>
            <a:r>
              <a:rPr lang="en-US" sz="3200" dirty="0"/>
              <a:t>How do we facilitate self determination in our students?</a:t>
            </a:r>
            <a:br>
              <a:rPr lang="en-US" sz="3200" dirty="0"/>
            </a:br>
            <a:br>
              <a:rPr lang="en-US" sz="3200" dirty="0"/>
            </a:br>
            <a:r>
              <a:rPr lang="en-US" sz="2000" dirty="0"/>
              <a:t>Supporting a young person in becoming self-determined is not about simply removing limits and structure. It is, rather, about providing opportunities for a young person to make meaningful decisions about his or her own future. </a:t>
            </a:r>
            <a:br>
              <a:rPr lang="en-US" sz="2000" dirty="0"/>
            </a:br>
            <a:br>
              <a:rPr lang="en-US" sz="2000" dirty="0"/>
            </a:br>
            <a:r>
              <a:rPr lang="en-US" sz="2000" dirty="0"/>
              <a:t>For teachers and families, supporting self-determination requires being open to new possibilities and taking a student’s dreams for his/her future seriously. </a:t>
            </a:r>
            <a:br>
              <a:rPr lang="en-US" sz="2000" dirty="0"/>
            </a:br>
            <a:br>
              <a:rPr lang="en-US" sz="2000" dirty="0"/>
            </a:br>
            <a:r>
              <a:rPr lang="en-US" sz="2000" dirty="0"/>
              <a:t>For students with an IEP, this </a:t>
            </a:r>
            <a:r>
              <a:rPr lang="en-US" sz="2000" b="1" u="sng" dirty="0"/>
              <a:t>MUST </a:t>
            </a:r>
            <a:r>
              <a:rPr lang="en-US" sz="2000" dirty="0"/>
              <a:t>occur through the IEP process.</a:t>
            </a:r>
            <a:br>
              <a:rPr lang="en-US" sz="2000" dirty="0"/>
            </a:br>
            <a:br>
              <a:rPr lang="en-US" sz="2000" dirty="0"/>
            </a:br>
            <a:br>
              <a:rPr lang="en-US" sz="2000" dirty="0"/>
            </a:br>
            <a:br>
              <a:rPr lang="en-US" sz="2000" dirty="0"/>
            </a:br>
            <a:r>
              <a:rPr lang="en-US" sz="2000" dirty="0"/>
              <a:t> </a:t>
            </a:r>
            <a:br>
              <a:rPr lang="en-US" sz="3200" dirty="0"/>
            </a:br>
            <a:endParaRPr lang="en-US" sz="3200" dirty="0"/>
          </a:p>
        </p:txBody>
      </p:sp>
      <p:pic>
        <p:nvPicPr>
          <p:cNvPr id="5122" name="Picture 2"/>
          <p:cNvPicPr>
            <a:picLocks noGrp="1" noChangeAspect="1" noChangeArrowheads="1"/>
          </p:cNvPicPr>
          <p:nvPr>
            <p:ph idx="1"/>
          </p:nvPr>
        </p:nvPicPr>
        <p:blipFill>
          <a:blip r:embed="rId2"/>
          <a:srcRect/>
          <a:stretch>
            <a:fillRect/>
          </a:stretch>
        </p:blipFill>
        <p:spPr bwMode="auto">
          <a:xfrm>
            <a:off x="2514600" y="5410199"/>
            <a:ext cx="1981200" cy="1313793"/>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6096000" y="5253038"/>
            <a:ext cx="1224018" cy="1604962"/>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Transition IEP:</a:t>
            </a:r>
          </a:p>
        </p:txBody>
      </p:sp>
      <p:sp>
        <p:nvSpPr>
          <p:cNvPr id="3" name="Content Placeholder 2"/>
          <p:cNvSpPr>
            <a:spLocks noGrp="1"/>
          </p:cNvSpPr>
          <p:nvPr>
            <p:ph idx="1"/>
          </p:nvPr>
        </p:nvSpPr>
        <p:spPr/>
        <p:txBody>
          <a:bodyPr/>
          <a:lstStyle/>
          <a:p>
            <a:r>
              <a:rPr lang="en-US" sz="2800" dirty="0"/>
              <a:t>Required for all students with IEPs as they turn 16 (i.e. if the student is 15 at the time of his/her IEP)</a:t>
            </a:r>
          </a:p>
          <a:p>
            <a:r>
              <a:rPr lang="en-US" sz="2800" dirty="0"/>
              <a:t>Required at age 14, if necessary and appropriate</a:t>
            </a:r>
          </a:p>
          <a:p>
            <a:pPr>
              <a:buNone/>
            </a:pPr>
            <a:r>
              <a:rPr lang="en-US" sz="2400" dirty="0"/>
              <a:t>                                                                                                                   </a:t>
            </a:r>
          </a:p>
          <a:p>
            <a:pPr>
              <a:buNone/>
            </a:pPr>
            <a:endParaRPr lang="en-US" dirty="0"/>
          </a:p>
        </p:txBody>
      </p:sp>
      <p:pic>
        <p:nvPicPr>
          <p:cNvPr id="5" name="Picture 4" descr="DSCF5569.JPG"/>
          <p:cNvPicPr>
            <a:picLocks noChangeAspect="1"/>
          </p:cNvPicPr>
          <p:nvPr/>
        </p:nvPicPr>
        <p:blipFill>
          <a:blip r:embed="rId2" cstate="print"/>
          <a:stretch>
            <a:fillRect/>
          </a:stretch>
        </p:blipFill>
        <p:spPr>
          <a:xfrm>
            <a:off x="7112000" y="228600"/>
            <a:ext cx="1422400" cy="1066800"/>
          </a:xfrm>
          <a:prstGeom prst="rect">
            <a:avLst/>
          </a:prstGeom>
        </p:spPr>
      </p:pic>
      <p:pic>
        <p:nvPicPr>
          <p:cNvPr id="6" name="Picture 5" descr="Picture 2010 003.jpg"/>
          <p:cNvPicPr>
            <a:picLocks noChangeAspect="1"/>
          </p:cNvPicPr>
          <p:nvPr/>
        </p:nvPicPr>
        <p:blipFill>
          <a:blip r:embed="rId3" cstate="print"/>
          <a:stretch>
            <a:fillRect/>
          </a:stretch>
        </p:blipFill>
        <p:spPr>
          <a:xfrm>
            <a:off x="2540000" y="4953000"/>
            <a:ext cx="1930400" cy="1447800"/>
          </a:xfrm>
          <a:prstGeom prst="rect">
            <a:avLst/>
          </a:prstGeom>
        </p:spPr>
      </p:pic>
      <p:pic>
        <p:nvPicPr>
          <p:cNvPr id="8" name="Picture 7" descr="bigstockphoto_young_male_posing_as_a_janitor_2971943.jpg"/>
          <p:cNvPicPr>
            <a:picLocks noChangeAspect="1"/>
          </p:cNvPicPr>
          <p:nvPr/>
        </p:nvPicPr>
        <p:blipFill>
          <a:blip r:embed="rId4"/>
          <a:stretch>
            <a:fillRect/>
          </a:stretch>
        </p:blipFill>
        <p:spPr>
          <a:xfrm>
            <a:off x="6705600" y="4114800"/>
            <a:ext cx="1521345" cy="2286000"/>
          </a:xfrm>
          <a:prstGeom prst="rect">
            <a:avLst/>
          </a:prstGeom>
        </p:spPr>
      </p:pic>
      <p:pic>
        <p:nvPicPr>
          <p:cNvPr id="9" name="Picture 8" descr="369%20(Medium).jpg"/>
          <p:cNvPicPr>
            <a:picLocks noChangeAspect="1"/>
          </p:cNvPicPr>
          <p:nvPr/>
        </p:nvPicPr>
        <p:blipFill>
          <a:blip r:embed="rId5"/>
          <a:stretch>
            <a:fillRect/>
          </a:stretch>
        </p:blipFill>
        <p:spPr>
          <a:xfrm>
            <a:off x="4267200" y="3886200"/>
            <a:ext cx="2540000" cy="1905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4038600" cy="685800"/>
          </a:xfrm>
        </p:spPr>
        <p:txBody>
          <a:bodyPr/>
          <a:lstStyle/>
          <a:p>
            <a:r>
              <a:rPr lang="en-US" sz="2800" dirty="0"/>
              <a:t>The Transition IEP:</a:t>
            </a:r>
          </a:p>
        </p:txBody>
      </p:sp>
      <p:sp>
        <p:nvSpPr>
          <p:cNvPr id="3" name="Content Placeholder 2"/>
          <p:cNvSpPr>
            <a:spLocks noGrp="1"/>
          </p:cNvSpPr>
          <p:nvPr>
            <p:ph idx="1"/>
          </p:nvPr>
        </p:nvSpPr>
        <p:spPr>
          <a:xfrm>
            <a:off x="914400" y="838200"/>
            <a:ext cx="7772400" cy="6019800"/>
          </a:xfrm>
        </p:spPr>
        <p:txBody>
          <a:bodyPr>
            <a:normAutofit/>
          </a:bodyPr>
          <a:lstStyle/>
          <a:p>
            <a:pPr>
              <a:buNone/>
            </a:pPr>
            <a:r>
              <a:rPr lang="en-US" sz="2400" b="1" u="sng" dirty="0"/>
              <a:t>Must Include:</a:t>
            </a:r>
          </a:p>
          <a:p>
            <a:pPr>
              <a:buFont typeface="Arial" pitchFamily="34" charset="0"/>
              <a:buChar char="•"/>
            </a:pPr>
            <a:r>
              <a:rPr lang="en-US" sz="2200" dirty="0"/>
              <a:t> </a:t>
            </a:r>
            <a:r>
              <a:rPr lang="en-US" sz="2000" b="1" u="sng" dirty="0"/>
              <a:t>Information for PLAAF</a:t>
            </a:r>
            <a:r>
              <a:rPr lang="en-US" sz="2000" dirty="0"/>
              <a:t>:  </a:t>
            </a:r>
            <a:r>
              <a:rPr lang="en-US" sz="2000" b="1" dirty="0"/>
              <a:t>Functional Performance (</a:t>
            </a:r>
            <a:r>
              <a:rPr lang="en-US" sz="2000" dirty="0"/>
              <a:t>Social and Emotional Behavior, Physical Development, Communication, Parent Input on Functional Achievement, Transition , Independent Living Skills, Environmental Access/Mobility,  Self Determination/Self Advocacy Skills, and Transition Sources of Information). </a:t>
            </a:r>
          </a:p>
          <a:p>
            <a:pPr>
              <a:buFont typeface="Arial" pitchFamily="34" charset="0"/>
              <a:buChar char="•"/>
            </a:pPr>
            <a:r>
              <a:rPr lang="en-US" sz="2000" b="1" u="sng" dirty="0"/>
              <a:t>Transition Goal(s):</a:t>
            </a:r>
            <a:r>
              <a:rPr lang="en-US" sz="2000" u="sng" dirty="0"/>
              <a:t> </a:t>
            </a:r>
            <a:r>
              <a:rPr lang="en-US" sz="2000" dirty="0"/>
              <a:t> Annual goals  </a:t>
            </a:r>
            <a:r>
              <a:rPr lang="en-US" sz="2000" b="1" dirty="0"/>
              <a:t>must </a:t>
            </a:r>
            <a:r>
              <a:rPr lang="en-US" sz="2000" dirty="0"/>
              <a:t>post-secondary goals!</a:t>
            </a:r>
            <a:endParaRPr lang="en-US" sz="2000" b="1" dirty="0"/>
          </a:p>
          <a:p>
            <a:pPr>
              <a:buFont typeface="Arial" pitchFamily="34" charset="0"/>
              <a:buChar char="•"/>
            </a:pPr>
            <a:r>
              <a:rPr lang="en-US" sz="2000" b="1" u="sng" dirty="0"/>
              <a:t>Transition Assessments Completed</a:t>
            </a:r>
          </a:p>
          <a:p>
            <a:pPr>
              <a:buFont typeface="Arial" pitchFamily="34" charset="0"/>
              <a:buChar char="•"/>
            </a:pPr>
            <a:r>
              <a:rPr lang="en-US" sz="2000" b="1" u="sng" dirty="0"/>
              <a:t>Transition Services</a:t>
            </a:r>
            <a:r>
              <a:rPr lang="en-US" sz="2000" b="1" dirty="0"/>
              <a:t>:  </a:t>
            </a:r>
            <a:r>
              <a:rPr lang="en-US" sz="2000" dirty="0"/>
              <a:t>Student transition strengths, preferences and career interests</a:t>
            </a:r>
          </a:p>
          <a:p>
            <a:pPr>
              <a:buFont typeface="Arial" pitchFamily="34" charset="0"/>
              <a:buChar char="•"/>
            </a:pPr>
            <a:r>
              <a:rPr lang="en-US" sz="2000" b="1" u="sng" dirty="0"/>
              <a:t>Measureable Post-Secondary Goals</a:t>
            </a:r>
            <a:r>
              <a:rPr lang="en-US" sz="2000" dirty="0"/>
              <a:t>: Always required for employment and training/education. Required for Independent living as necessary and appropriate.</a:t>
            </a:r>
          </a:p>
          <a:p>
            <a:pPr>
              <a:buFont typeface="Arial" pitchFamily="34" charset="0"/>
              <a:buChar char="•"/>
            </a:pPr>
            <a:r>
              <a:rPr lang="en-US" sz="2000" b="1" u="sng" dirty="0"/>
              <a:t>Coordinated Set of Transition Services/ Activities </a:t>
            </a:r>
            <a:r>
              <a:rPr lang="en-US" sz="2000" dirty="0"/>
              <a:t>: (at least one)</a:t>
            </a:r>
          </a:p>
          <a:p>
            <a:pPr>
              <a:buFont typeface="Arial" pitchFamily="34" charset="0"/>
              <a:buChar char="•"/>
            </a:pPr>
            <a:r>
              <a:rPr lang="en-US" sz="2000" b="1" u="sng" dirty="0"/>
              <a:t>Projected Course of Study</a:t>
            </a:r>
            <a:r>
              <a:rPr lang="en-US" sz="2000" dirty="0"/>
              <a:t>: (related to post-secondary goals)</a:t>
            </a:r>
          </a:p>
          <a:p>
            <a:pPr>
              <a:buFont typeface="Arial" pitchFamily="34" charset="0"/>
              <a:buChar char="•"/>
            </a:pPr>
            <a:r>
              <a:rPr lang="en-US" sz="2000" b="1" u="sng" dirty="0"/>
              <a:t>Statement of Agency Collaboration/</a:t>
            </a:r>
            <a:r>
              <a:rPr lang="en-US" sz="2000" b="1" u="sng" dirty="0" err="1"/>
              <a:t>Responsibilties</a:t>
            </a:r>
            <a:endParaRPr lang="en-US" sz="2000" b="1" u="sng" dirty="0"/>
          </a:p>
          <a:p>
            <a:pPr>
              <a:buFont typeface="Arial" pitchFamily="34" charset="0"/>
              <a:buChar char="•"/>
            </a:pPr>
            <a:endParaRPr lang="en-US" sz="2000" dirty="0"/>
          </a:p>
          <a:p>
            <a:pPr>
              <a:buFont typeface="Arial" pitchFamily="34" charset="0"/>
              <a:buChar char="•"/>
            </a:pPr>
            <a:endParaRPr lang="en-US" sz="2000" b="1" u="sng" dirty="0"/>
          </a:p>
          <a:p>
            <a:pPr>
              <a:buFont typeface="Arial" pitchFamily="34" charset="0"/>
              <a:buChar char="•"/>
            </a:pPr>
            <a:endParaRPr lang="en-US" sz="2200" dirty="0"/>
          </a:p>
          <a:p>
            <a:pPr>
              <a:buFont typeface="Arial" pitchFamily="34" charset="0"/>
              <a:buChar char="•"/>
            </a:pPr>
            <a:endParaRPr lang="en-US" sz="2200" dirty="0"/>
          </a:p>
          <a:p>
            <a:endParaRPr lang="en-US" dirty="0"/>
          </a:p>
        </p:txBody>
      </p:sp>
      <p:pic>
        <p:nvPicPr>
          <p:cNvPr id="4" name="Picture 3" descr="group_of_teenagers.gif"/>
          <p:cNvPicPr>
            <a:picLocks noChangeAspect="1"/>
          </p:cNvPicPr>
          <p:nvPr/>
        </p:nvPicPr>
        <p:blipFill>
          <a:blip r:embed="rId2"/>
          <a:stretch>
            <a:fillRect/>
          </a:stretch>
        </p:blipFill>
        <p:spPr>
          <a:xfrm>
            <a:off x="8077200" y="304800"/>
            <a:ext cx="866987" cy="1345324"/>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334000" y="152400"/>
            <a:ext cx="857250" cy="11430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Assessment</a:t>
            </a:r>
          </a:p>
        </p:txBody>
      </p:sp>
      <p:sp>
        <p:nvSpPr>
          <p:cNvPr id="3" name="Content Placeholder 2"/>
          <p:cNvSpPr>
            <a:spLocks noGrp="1"/>
          </p:cNvSpPr>
          <p:nvPr>
            <p:ph idx="1"/>
          </p:nvPr>
        </p:nvSpPr>
        <p:spPr/>
        <p:txBody>
          <a:bodyPr>
            <a:normAutofit fontScale="77500" lnSpcReduction="20000"/>
          </a:bodyPr>
          <a:lstStyle/>
          <a:p>
            <a:r>
              <a:rPr lang="en-US" dirty="0"/>
              <a:t>Assessment is an integral and ongoing part of the transition</a:t>
            </a:r>
          </a:p>
          <a:p>
            <a:pPr>
              <a:buNone/>
            </a:pPr>
            <a:r>
              <a:rPr lang="en-US" dirty="0"/>
              <a:t>      process. Both short-range and long-range transition planning and assessment should begin early. </a:t>
            </a:r>
          </a:p>
          <a:p>
            <a:endParaRPr lang="en-US" dirty="0"/>
          </a:p>
          <a:p>
            <a:r>
              <a:rPr lang="en-US" dirty="0"/>
              <a:t>Beginning as early  as the primary grades, the IEP should contain information related to independence skills and career development. </a:t>
            </a:r>
          </a:p>
          <a:p>
            <a:endParaRPr lang="en-US" dirty="0"/>
          </a:p>
          <a:p>
            <a:r>
              <a:rPr lang="en-US" dirty="0"/>
              <a:t>By the time a student reaches middle and high school, transition assessment should become more systematized and focused on transition to specific adult outcomes</a:t>
            </a:r>
          </a:p>
        </p:txBody>
      </p:sp>
      <p:pic>
        <p:nvPicPr>
          <p:cNvPr id="4" name="Picture 3" descr="85394573.jpg"/>
          <p:cNvPicPr>
            <a:picLocks noChangeAspect="1"/>
          </p:cNvPicPr>
          <p:nvPr/>
        </p:nvPicPr>
        <p:blipFill>
          <a:blip r:embed="rId2" cstate="print"/>
          <a:stretch>
            <a:fillRect/>
          </a:stretch>
        </p:blipFill>
        <p:spPr>
          <a:xfrm>
            <a:off x="7010400" y="304800"/>
            <a:ext cx="894465" cy="1343025"/>
          </a:xfrm>
          <a:prstGeom prst="rect">
            <a:avLst/>
          </a:prstGeom>
        </p:spPr>
      </p:pic>
      <p:pic>
        <p:nvPicPr>
          <p:cNvPr id="5" name="Picture 4" descr="DSCF5496.JPG"/>
          <p:cNvPicPr>
            <a:picLocks noChangeAspect="1"/>
          </p:cNvPicPr>
          <p:nvPr/>
        </p:nvPicPr>
        <p:blipFill>
          <a:blip r:embed="rId3" cstate="print"/>
          <a:stretch>
            <a:fillRect/>
          </a:stretch>
        </p:blipFill>
        <p:spPr>
          <a:xfrm>
            <a:off x="4572000" y="5562600"/>
            <a:ext cx="1727200" cy="1295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762000"/>
            <a:ext cx="7391400" cy="4247317"/>
          </a:xfrm>
          <a:prstGeom prst="rect">
            <a:avLst/>
          </a:prstGeom>
        </p:spPr>
        <p:txBody>
          <a:bodyPr wrap="square">
            <a:spAutoFit/>
          </a:bodyPr>
          <a:lstStyle/>
          <a:p>
            <a:r>
              <a:rPr lang="en-US" dirty="0"/>
              <a:t>TRANSITION ASSESSMENT</a:t>
            </a:r>
          </a:p>
          <a:p>
            <a:endParaRPr lang="en-US" dirty="0"/>
          </a:p>
          <a:p>
            <a:endParaRPr lang="en-US" dirty="0"/>
          </a:p>
          <a:p>
            <a:r>
              <a:rPr lang="en-US" dirty="0"/>
              <a:t>In addition to academic assessment, transition assessment should include:</a:t>
            </a:r>
          </a:p>
          <a:p>
            <a:endParaRPr lang="en-US" dirty="0"/>
          </a:p>
          <a:p>
            <a:r>
              <a:rPr lang="en-US" dirty="0"/>
              <a:t>• Vocational skills and experiences including evaluation of abilities to perform tasks for a specific occupation</a:t>
            </a:r>
          </a:p>
          <a:p>
            <a:endParaRPr lang="en-US" dirty="0"/>
          </a:p>
          <a:p>
            <a:r>
              <a:rPr lang="en-US" b="1" dirty="0"/>
              <a:t>AND</a:t>
            </a:r>
          </a:p>
          <a:p>
            <a:endParaRPr lang="en-US" dirty="0"/>
          </a:p>
          <a:p>
            <a:r>
              <a:rPr lang="en-US" dirty="0"/>
              <a:t>• The student’s goals and preferences in the following areas: employment, independent living, community involvement, personal and social activities, transportation, and the ability to self advocate</a:t>
            </a:r>
          </a:p>
        </p:txBody>
      </p:sp>
      <p:pic>
        <p:nvPicPr>
          <p:cNvPr id="3" name="Picture 2" descr="_46534561_000041961-1.jpg"/>
          <p:cNvPicPr>
            <a:picLocks noChangeAspect="1"/>
          </p:cNvPicPr>
          <p:nvPr/>
        </p:nvPicPr>
        <p:blipFill>
          <a:blip r:embed="rId2"/>
          <a:stretch>
            <a:fillRect/>
          </a:stretch>
        </p:blipFill>
        <p:spPr>
          <a:xfrm>
            <a:off x="6400800" y="5486400"/>
            <a:ext cx="1620819" cy="1219200"/>
          </a:xfrm>
          <a:prstGeom prst="rect">
            <a:avLst/>
          </a:prstGeom>
        </p:spPr>
      </p:pic>
      <p:pic>
        <p:nvPicPr>
          <p:cNvPr id="4" name="Picture 3" descr="Cafeteria%20Worker%20Web.jpg"/>
          <p:cNvPicPr>
            <a:picLocks noChangeAspect="1"/>
          </p:cNvPicPr>
          <p:nvPr/>
        </p:nvPicPr>
        <p:blipFill>
          <a:blip r:embed="rId3"/>
          <a:stretch>
            <a:fillRect/>
          </a:stretch>
        </p:blipFill>
        <p:spPr>
          <a:xfrm>
            <a:off x="5029200" y="5105400"/>
            <a:ext cx="1215957" cy="1143000"/>
          </a:xfrm>
          <a:prstGeom prst="rect">
            <a:avLst/>
          </a:prstGeom>
        </p:spPr>
      </p:pic>
      <p:pic>
        <p:nvPicPr>
          <p:cNvPr id="5" name="Picture 4" descr="traineechefsES0411_468x414.jpg"/>
          <p:cNvPicPr>
            <a:picLocks noChangeAspect="1"/>
          </p:cNvPicPr>
          <p:nvPr/>
        </p:nvPicPr>
        <p:blipFill>
          <a:blip r:embed="rId4" cstate="print"/>
          <a:stretch>
            <a:fillRect/>
          </a:stretch>
        </p:blipFill>
        <p:spPr>
          <a:xfrm>
            <a:off x="6858000" y="609600"/>
            <a:ext cx="1238249" cy="1095374"/>
          </a:xfrm>
          <a:prstGeom prst="rect">
            <a:avLst/>
          </a:prstGeom>
        </p:spPr>
      </p:pic>
      <p:pic>
        <p:nvPicPr>
          <p:cNvPr id="6" name="Picture 5" descr="courtney_lepsch.jpg"/>
          <p:cNvPicPr>
            <a:picLocks noChangeAspect="1"/>
          </p:cNvPicPr>
          <p:nvPr/>
        </p:nvPicPr>
        <p:blipFill>
          <a:blip r:embed="rId5"/>
          <a:stretch>
            <a:fillRect/>
          </a:stretch>
        </p:blipFill>
        <p:spPr>
          <a:xfrm>
            <a:off x="2667000" y="5181600"/>
            <a:ext cx="1905000" cy="14287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Transition assessment attempts to attain:</a:t>
            </a:r>
          </a:p>
        </p:txBody>
      </p:sp>
      <p:sp>
        <p:nvSpPr>
          <p:cNvPr id="3" name="Content Placeholder 2"/>
          <p:cNvSpPr>
            <a:spLocks noGrp="1"/>
          </p:cNvSpPr>
          <p:nvPr>
            <p:ph idx="1"/>
          </p:nvPr>
        </p:nvSpPr>
        <p:spPr>
          <a:xfrm>
            <a:off x="914400" y="1066800"/>
            <a:ext cx="7772400" cy="5288760"/>
          </a:xfrm>
        </p:spPr>
        <p:txBody>
          <a:bodyPr/>
          <a:lstStyle/>
          <a:p>
            <a:pPr>
              <a:buNone/>
            </a:pPr>
            <a:endParaRPr lang="en-US" dirty="0"/>
          </a:p>
          <a:p>
            <a:r>
              <a:rPr lang="en-US" sz="2800" dirty="0"/>
              <a:t>the student’s current functioning level</a:t>
            </a:r>
          </a:p>
          <a:p>
            <a:r>
              <a:rPr lang="en-US" sz="2800" dirty="0"/>
              <a:t>goals the student would like to achieve  </a:t>
            </a:r>
          </a:p>
          <a:p>
            <a:r>
              <a:rPr lang="en-US" sz="2800" dirty="0"/>
              <a:t>steps/activities/learning experiences needed  to accomplish or redefine his/her goals</a:t>
            </a:r>
          </a:p>
          <a:p>
            <a:r>
              <a:rPr lang="en-US" sz="2800" dirty="0"/>
              <a:t> ( including: instructional, community experiences, employment, post school and adult living, related services, daily living, functional assessments needed)</a:t>
            </a:r>
          </a:p>
          <a:p>
            <a:endParaRPr lang="en-US" sz="2800" dirty="0"/>
          </a:p>
        </p:txBody>
      </p:sp>
      <p:pic>
        <p:nvPicPr>
          <p:cNvPr id="1026" name="Picture 2" descr="C:\Documents and Settings\rrandall\Local Settings\Temporary Internet Files\Content.IE5\4TN33UFI\MP900401957[1].jpg"/>
          <p:cNvPicPr>
            <a:picLocks noChangeAspect="1" noChangeArrowheads="1"/>
          </p:cNvPicPr>
          <p:nvPr/>
        </p:nvPicPr>
        <p:blipFill>
          <a:blip r:embed="rId2" cstate="print"/>
          <a:srcRect/>
          <a:stretch>
            <a:fillRect/>
          </a:stretch>
        </p:blipFill>
        <p:spPr bwMode="auto">
          <a:xfrm>
            <a:off x="6019800" y="5028842"/>
            <a:ext cx="2529840" cy="168590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Components of Transition Assessment:</a:t>
            </a:r>
          </a:p>
        </p:txBody>
      </p:sp>
      <p:pic>
        <p:nvPicPr>
          <p:cNvPr id="1026" name="Picture 2"/>
          <p:cNvPicPr>
            <a:picLocks noGrp="1" noChangeAspect="1" noChangeArrowheads="1"/>
          </p:cNvPicPr>
          <p:nvPr>
            <p:ph idx="1"/>
          </p:nvPr>
        </p:nvPicPr>
        <p:blipFill>
          <a:blip r:embed="rId2"/>
          <a:stretch>
            <a:fillRect/>
          </a:stretch>
        </p:blipFill>
        <p:spPr bwMode="auto">
          <a:xfrm>
            <a:off x="4832958" y="1676400"/>
            <a:ext cx="4311042" cy="4267200"/>
          </a:xfrm>
          <a:prstGeom prst="rect">
            <a:avLst/>
          </a:prstGeom>
          <a:noFill/>
          <a:ln w="9525">
            <a:noFill/>
            <a:miter lim="800000"/>
            <a:headEnd/>
            <a:tailEnd/>
          </a:ln>
          <a:effectLst/>
        </p:spPr>
      </p:pic>
      <p:pic>
        <p:nvPicPr>
          <p:cNvPr id="5" name="Picture 4" descr="untitlednn.bmp"/>
          <p:cNvPicPr>
            <a:picLocks noChangeAspect="1"/>
          </p:cNvPicPr>
          <p:nvPr/>
        </p:nvPicPr>
        <p:blipFill>
          <a:blip r:embed="rId3"/>
          <a:stretch>
            <a:fillRect/>
          </a:stretch>
        </p:blipFill>
        <p:spPr>
          <a:xfrm>
            <a:off x="852488" y="2590800"/>
            <a:ext cx="2786062" cy="1981200"/>
          </a:xfrm>
          <a:prstGeom prst="rect">
            <a:avLst/>
          </a:prstGeom>
        </p:spPr>
      </p:pic>
      <p:pic>
        <p:nvPicPr>
          <p:cNvPr id="1028" name="Picture 4" descr="C:\Documents and Settings\rrandall\Local Settings\Temporary Internet Files\Content.IE5\FGS9AO7O\MP900439390[1].jpg"/>
          <p:cNvPicPr>
            <a:picLocks noChangeAspect="1" noChangeArrowheads="1"/>
          </p:cNvPicPr>
          <p:nvPr/>
        </p:nvPicPr>
        <p:blipFill>
          <a:blip r:embed="rId4" cstate="print"/>
          <a:srcRect/>
          <a:stretch>
            <a:fillRect/>
          </a:stretch>
        </p:blipFill>
        <p:spPr bwMode="auto">
          <a:xfrm>
            <a:off x="1828800" y="4876800"/>
            <a:ext cx="2173167" cy="1450848"/>
          </a:xfrm>
          <a:prstGeom prst="rect">
            <a:avLst/>
          </a:prstGeom>
          <a:noFill/>
        </p:spPr>
      </p:pic>
      <p:sp>
        <p:nvSpPr>
          <p:cNvPr id="9" name="Rectangle 8"/>
          <p:cNvSpPr/>
          <p:nvPr/>
        </p:nvSpPr>
        <p:spPr>
          <a:xfrm>
            <a:off x="6577013" y="5988606"/>
            <a:ext cx="2286000" cy="738664"/>
          </a:xfrm>
          <a:prstGeom prst="rect">
            <a:avLst/>
          </a:prstGeom>
        </p:spPr>
        <p:txBody>
          <a:bodyPr>
            <a:spAutoFit/>
          </a:bodyPr>
          <a:lstStyle/>
          <a:p>
            <a:r>
              <a:rPr lang="en-US" sz="1400" b="1" i="1" spc="-100" dirty="0">
                <a:solidFill>
                  <a:srgbClr val="D6ECFF">
                    <a:satMod val="200000"/>
                  </a:srgbClr>
                </a:solidFill>
                <a:latin typeface="Consolas"/>
                <a:ea typeface="+mj-ea"/>
                <a:cs typeface="+mj-cs"/>
              </a:rPr>
              <a:t>Colorado Department of Education, Special Education Services Unit</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925</TotalTime>
  <Words>1695</Words>
  <Application>Microsoft Macintosh PowerPoint</Application>
  <PresentationFormat>On-screen Show (4:3)</PresentationFormat>
  <Paragraphs>171</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 Black</vt:lpstr>
      <vt:lpstr>Consolas</vt:lpstr>
      <vt:lpstr>Corbel</vt:lpstr>
      <vt:lpstr>Wingdings</vt:lpstr>
      <vt:lpstr>Wingdings 2</vt:lpstr>
      <vt:lpstr>Wingdings 3</vt:lpstr>
      <vt:lpstr>Metro</vt:lpstr>
      <vt:lpstr>The (Self) Determined Transition IEP                                                     Russell r. Randall, 2012</vt:lpstr>
      <vt:lpstr>Self Determination:</vt:lpstr>
      <vt:lpstr>How do we facilitate self determination in our students?  Supporting a young person in becoming self-determined is not about simply removing limits and structure. It is, rather, about providing opportunities for a young person to make meaningful decisions about his or her own future.   For teachers and families, supporting self-determination requires being open to new possibilities and taking a student’s dreams for his/her future seriously.   For students with an IEP, this MUST occur through the IEP process.      </vt:lpstr>
      <vt:lpstr>The Transition IEP:</vt:lpstr>
      <vt:lpstr>The Transition IEP:</vt:lpstr>
      <vt:lpstr>Transition Assessment</vt:lpstr>
      <vt:lpstr>PowerPoint Presentation</vt:lpstr>
      <vt:lpstr>Transition assessment attempts to attain:</vt:lpstr>
      <vt:lpstr>Components of Transition Assessment:</vt:lpstr>
      <vt:lpstr>How to facilitate a student involved, transition driven IEP:</vt:lpstr>
      <vt:lpstr>Why? (the rationale behind the (self) determined IEP):</vt:lpstr>
      <vt:lpstr>Through student involvement in their IEPs:</vt:lpstr>
      <vt:lpstr>Facilitating a Student Involved IEP: </vt:lpstr>
      <vt:lpstr>Developing a Student-Led IEP program</vt:lpstr>
      <vt:lpstr>Parental Involvement:</vt:lpstr>
      <vt:lpstr>Helping Students to Understand their IEP</vt:lpstr>
      <vt:lpstr>Student (IEP Vocabulary) Glossary(discussed in classes, 1:1, etc.)</vt:lpstr>
      <vt:lpstr>Engaging Students in Reviewing current IEP</vt:lpstr>
      <vt:lpstr>The (Self) Determined IEP Meeting Agenda</vt:lpstr>
      <vt:lpstr>IEP meeting guidelines</vt:lpstr>
      <vt:lpstr>Provide Support During the IEP Meeting</vt:lpstr>
      <vt:lpstr>Train other staff members</vt:lpstr>
      <vt:lpstr>Resources</vt:lpstr>
    </vt:vector>
  </TitlesOfParts>
  <Company>LCPS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Student-Led IEPs</dc:title>
  <dc:creator>Lori Comallie Caplan</dc:creator>
  <cp:lastModifiedBy>Microsoft Office User</cp:lastModifiedBy>
  <cp:revision>24</cp:revision>
  <dcterms:created xsi:type="dcterms:W3CDTF">2003-02-10T04:04:01Z</dcterms:created>
  <dcterms:modified xsi:type="dcterms:W3CDTF">2022-12-20T17:58:18Z</dcterms:modified>
</cp:coreProperties>
</file>