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65" r:id="rId4"/>
    <p:sldId id="258" r:id="rId5"/>
    <p:sldId id="259" r:id="rId6"/>
    <p:sldId id="260" r:id="rId7"/>
    <p:sldId id="261" r:id="rId8"/>
    <p:sldId id="262" r:id="rId9"/>
    <p:sldId id="263"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22" autoAdjust="0"/>
    <p:restoredTop sz="94595" autoAdjust="0"/>
  </p:normalViewPr>
  <p:slideViewPr>
    <p:cSldViewPr snapToGrid="0">
      <p:cViewPr varScale="1">
        <p:scale>
          <a:sx n="65" d="100"/>
          <a:sy n="65" d="100"/>
        </p:scale>
        <p:origin x="752"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D614F6-03C3-4B55-B32D-6A796E500E48}" type="datetimeFigureOut">
              <a:rPr lang="en-US" smtClean="0"/>
              <a:t>3/6/2017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CAF000-E9A0-4E63-8CAC-56A9E65A23E1}" type="slidenum">
              <a:rPr lang="en-US" smtClean="0"/>
              <a:t>‹#›</a:t>
            </a:fld>
            <a:endParaRPr lang="en-US"/>
          </a:p>
        </p:txBody>
      </p:sp>
    </p:spTree>
    <p:extLst>
      <p:ext uri="{BB962C8B-B14F-4D97-AF65-F5344CB8AC3E}">
        <p14:creationId xmlns:p14="http://schemas.microsoft.com/office/powerpoint/2010/main" val="2674750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CAF000-E9A0-4E63-8CAC-56A9E65A23E1}" type="slidenum">
              <a:rPr lang="en-US" smtClean="0"/>
              <a:t>11</a:t>
            </a:fld>
            <a:endParaRPr lang="en-US"/>
          </a:p>
        </p:txBody>
      </p:sp>
    </p:spTree>
    <p:extLst>
      <p:ext uri="{BB962C8B-B14F-4D97-AF65-F5344CB8AC3E}">
        <p14:creationId xmlns:p14="http://schemas.microsoft.com/office/powerpoint/2010/main" val="16795143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5E78B6A-AF3F-42DA-8A58-001D644EA660}" type="datetimeFigureOut">
              <a:rPr lang="en-US" smtClean="0"/>
              <a:t>3/6/2017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DB77911B-95AD-4A3A-966D-4568932AA3AD}" type="slidenum">
              <a:rPr lang="en-US" smtClean="0"/>
              <a:t>‹#›</a:t>
            </a:fld>
            <a:endParaRPr lang="en-US"/>
          </a:p>
        </p:txBody>
      </p:sp>
    </p:spTree>
    <p:extLst>
      <p:ext uri="{BB962C8B-B14F-4D97-AF65-F5344CB8AC3E}">
        <p14:creationId xmlns:p14="http://schemas.microsoft.com/office/powerpoint/2010/main" val="1094193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5E78B6A-AF3F-42DA-8A58-001D644EA660}" type="datetimeFigureOut">
              <a:rPr lang="en-US" smtClean="0"/>
              <a:t>3/6/2017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DB77911B-95AD-4A3A-966D-4568932AA3AD}" type="slidenum">
              <a:rPr lang="en-US" smtClean="0"/>
              <a:t>‹#›</a:t>
            </a:fld>
            <a:endParaRPr lang="en-US"/>
          </a:p>
        </p:txBody>
      </p:sp>
    </p:spTree>
    <p:extLst>
      <p:ext uri="{BB962C8B-B14F-4D97-AF65-F5344CB8AC3E}">
        <p14:creationId xmlns:p14="http://schemas.microsoft.com/office/powerpoint/2010/main" val="359688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5E78B6A-AF3F-42DA-8A58-001D644EA660}" type="datetimeFigureOut">
              <a:rPr lang="en-US" smtClean="0"/>
              <a:t>3/6/2017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DB77911B-95AD-4A3A-966D-4568932AA3AD}" type="slidenum">
              <a:rPr lang="en-US" smtClean="0"/>
              <a:t>‹#›</a:t>
            </a:fld>
            <a:endParaRPr lang="en-US"/>
          </a:p>
        </p:txBody>
      </p:sp>
    </p:spTree>
    <p:extLst>
      <p:ext uri="{BB962C8B-B14F-4D97-AF65-F5344CB8AC3E}">
        <p14:creationId xmlns:p14="http://schemas.microsoft.com/office/powerpoint/2010/main" val="37249108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5E78B6A-AF3F-42DA-8A58-001D644EA660}" type="datetimeFigureOut">
              <a:rPr lang="en-US" smtClean="0"/>
              <a:t>3/6/2017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DB77911B-95AD-4A3A-966D-4568932AA3AD}"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4830849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5E78B6A-AF3F-42DA-8A58-001D644EA660}" type="datetimeFigureOut">
              <a:rPr lang="en-US" smtClean="0"/>
              <a:t>3/6/2017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DB77911B-95AD-4A3A-966D-4568932AA3AD}" type="slidenum">
              <a:rPr lang="en-US" smtClean="0"/>
              <a:t>‹#›</a:t>
            </a:fld>
            <a:endParaRPr lang="en-US"/>
          </a:p>
        </p:txBody>
      </p:sp>
    </p:spTree>
    <p:extLst>
      <p:ext uri="{BB962C8B-B14F-4D97-AF65-F5344CB8AC3E}">
        <p14:creationId xmlns:p14="http://schemas.microsoft.com/office/powerpoint/2010/main" val="32446463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5E78B6A-AF3F-42DA-8A58-001D644EA660}" type="datetimeFigureOut">
              <a:rPr lang="en-US" smtClean="0"/>
              <a:t>3/6/2017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77911B-95AD-4A3A-966D-4568932AA3AD}" type="slidenum">
              <a:rPr lang="en-US" smtClean="0"/>
              <a:t>‹#›</a:t>
            </a:fld>
            <a:endParaRPr lang="en-US"/>
          </a:p>
        </p:txBody>
      </p:sp>
    </p:spTree>
    <p:extLst>
      <p:ext uri="{BB962C8B-B14F-4D97-AF65-F5344CB8AC3E}">
        <p14:creationId xmlns:p14="http://schemas.microsoft.com/office/powerpoint/2010/main" val="23690120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5E78B6A-AF3F-42DA-8A58-001D644EA660}" type="datetimeFigureOut">
              <a:rPr lang="en-US" smtClean="0"/>
              <a:t>3/6/2017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77911B-95AD-4A3A-966D-4568932AA3AD}" type="slidenum">
              <a:rPr lang="en-US" smtClean="0"/>
              <a:t>‹#›</a:t>
            </a:fld>
            <a:endParaRPr lang="en-US"/>
          </a:p>
        </p:txBody>
      </p:sp>
    </p:spTree>
    <p:extLst>
      <p:ext uri="{BB962C8B-B14F-4D97-AF65-F5344CB8AC3E}">
        <p14:creationId xmlns:p14="http://schemas.microsoft.com/office/powerpoint/2010/main" val="10446780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E78B6A-AF3F-42DA-8A58-001D644EA660}" type="datetimeFigureOut">
              <a:rPr lang="en-US" smtClean="0"/>
              <a:t>3/6/2017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77911B-95AD-4A3A-966D-4568932AA3AD}" type="slidenum">
              <a:rPr lang="en-US" smtClean="0"/>
              <a:t>‹#›</a:t>
            </a:fld>
            <a:endParaRPr lang="en-US"/>
          </a:p>
        </p:txBody>
      </p:sp>
    </p:spTree>
    <p:extLst>
      <p:ext uri="{BB962C8B-B14F-4D97-AF65-F5344CB8AC3E}">
        <p14:creationId xmlns:p14="http://schemas.microsoft.com/office/powerpoint/2010/main" val="37427312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D5E78B6A-AF3F-42DA-8A58-001D644EA660}" type="datetimeFigureOut">
              <a:rPr lang="en-US" smtClean="0"/>
              <a:t>3/6/2017</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DB77911B-95AD-4A3A-966D-4568932AA3AD}" type="slidenum">
              <a:rPr lang="en-US" smtClean="0"/>
              <a:t>‹#›</a:t>
            </a:fld>
            <a:endParaRPr lang="en-US"/>
          </a:p>
        </p:txBody>
      </p:sp>
    </p:spTree>
    <p:extLst>
      <p:ext uri="{BB962C8B-B14F-4D97-AF65-F5344CB8AC3E}">
        <p14:creationId xmlns:p14="http://schemas.microsoft.com/office/powerpoint/2010/main" val="720281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E78B6A-AF3F-42DA-8A58-001D644EA660}" type="datetimeFigureOut">
              <a:rPr lang="en-US" smtClean="0"/>
              <a:t>3/6/2017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77911B-95AD-4A3A-966D-4568932AA3AD}" type="slidenum">
              <a:rPr lang="en-US" smtClean="0"/>
              <a:t>‹#›</a:t>
            </a:fld>
            <a:endParaRPr lang="en-US"/>
          </a:p>
        </p:txBody>
      </p:sp>
    </p:spTree>
    <p:extLst>
      <p:ext uri="{BB962C8B-B14F-4D97-AF65-F5344CB8AC3E}">
        <p14:creationId xmlns:p14="http://schemas.microsoft.com/office/powerpoint/2010/main" val="3984907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5E78B6A-AF3F-42DA-8A58-001D644EA660}" type="datetimeFigureOut">
              <a:rPr lang="en-US" smtClean="0"/>
              <a:t>3/6/2017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DB77911B-95AD-4A3A-966D-4568932AA3AD}" type="slidenum">
              <a:rPr lang="en-US" smtClean="0"/>
              <a:t>‹#›</a:t>
            </a:fld>
            <a:endParaRPr lang="en-US"/>
          </a:p>
        </p:txBody>
      </p:sp>
    </p:spTree>
    <p:extLst>
      <p:ext uri="{BB962C8B-B14F-4D97-AF65-F5344CB8AC3E}">
        <p14:creationId xmlns:p14="http://schemas.microsoft.com/office/powerpoint/2010/main" val="534583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E78B6A-AF3F-42DA-8A58-001D644EA660}" type="datetimeFigureOut">
              <a:rPr lang="en-US" smtClean="0"/>
              <a:t>3/6/2017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77911B-95AD-4A3A-966D-4568932AA3AD}" type="slidenum">
              <a:rPr lang="en-US" smtClean="0"/>
              <a:t>‹#›</a:t>
            </a:fld>
            <a:endParaRPr lang="en-US"/>
          </a:p>
        </p:txBody>
      </p:sp>
    </p:spTree>
    <p:extLst>
      <p:ext uri="{BB962C8B-B14F-4D97-AF65-F5344CB8AC3E}">
        <p14:creationId xmlns:p14="http://schemas.microsoft.com/office/powerpoint/2010/main" val="2980483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E78B6A-AF3F-42DA-8A58-001D644EA660}" type="datetimeFigureOut">
              <a:rPr lang="en-US" smtClean="0"/>
              <a:t>3/6/2017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77911B-95AD-4A3A-966D-4568932AA3AD}" type="slidenum">
              <a:rPr lang="en-US" smtClean="0"/>
              <a:t>‹#›</a:t>
            </a:fld>
            <a:endParaRPr lang="en-US"/>
          </a:p>
        </p:txBody>
      </p:sp>
    </p:spTree>
    <p:extLst>
      <p:ext uri="{BB962C8B-B14F-4D97-AF65-F5344CB8AC3E}">
        <p14:creationId xmlns:p14="http://schemas.microsoft.com/office/powerpoint/2010/main" val="2902317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E78B6A-AF3F-42DA-8A58-001D644EA660}" type="datetimeFigureOut">
              <a:rPr lang="en-US" smtClean="0"/>
              <a:t>3/6/2017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77911B-95AD-4A3A-966D-4568932AA3AD}" type="slidenum">
              <a:rPr lang="en-US" smtClean="0"/>
              <a:t>‹#›</a:t>
            </a:fld>
            <a:endParaRPr lang="en-US"/>
          </a:p>
        </p:txBody>
      </p:sp>
    </p:spTree>
    <p:extLst>
      <p:ext uri="{BB962C8B-B14F-4D97-AF65-F5344CB8AC3E}">
        <p14:creationId xmlns:p14="http://schemas.microsoft.com/office/powerpoint/2010/main" val="2417793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5E78B6A-AF3F-42DA-8A58-001D644EA660}" type="datetimeFigureOut">
              <a:rPr lang="en-US" smtClean="0"/>
              <a:t>3/6/2017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77911B-95AD-4A3A-966D-4568932AA3AD}" type="slidenum">
              <a:rPr lang="en-US" smtClean="0"/>
              <a:t>‹#›</a:t>
            </a:fld>
            <a:endParaRPr lang="en-US"/>
          </a:p>
        </p:txBody>
      </p:sp>
    </p:spTree>
    <p:extLst>
      <p:ext uri="{BB962C8B-B14F-4D97-AF65-F5344CB8AC3E}">
        <p14:creationId xmlns:p14="http://schemas.microsoft.com/office/powerpoint/2010/main" val="697406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5E78B6A-AF3F-42DA-8A58-001D644EA660}" type="datetimeFigureOut">
              <a:rPr lang="en-US" smtClean="0"/>
              <a:t>3/6/2017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77911B-95AD-4A3A-966D-4568932AA3AD}" type="slidenum">
              <a:rPr lang="en-US" smtClean="0"/>
              <a:t>‹#›</a:t>
            </a:fld>
            <a:endParaRPr lang="en-US"/>
          </a:p>
        </p:txBody>
      </p:sp>
    </p:spTree>
    <p:extLst>
      <p:ext uri="{BB962C8B-B14F-4D97-AF65-F5344CB8AC3E}">
        <p14:creationId xmlns:p14="http://schemas.microsoft.com/office/powerpoint/2010/main" val="3175170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5E78B6A-AF3F-42DA-8A58-001D644EA660}" type="datetimeFigureOut">
              <a:rPr lang="en-US" smtClean="0"/>
              <a:t>3/6/2017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77911B-95AD-4A3A-966D-4568932AA3AD}" type="slidenum">
              <a:rPr lang="en-US" smtClean="0"/>
              <a:t>‹#›</a:t>
            </a:fld>
            <a:endParaRPr lang="en-US"/>
          </a:p>
        </p:txBody>
      </p:sp>
    </p:spTree>
    <p:extLst>
      <p:ext uri="{BB962C8B-B14F-4D97-AF65-F5344CB8AC3E}">
        <p14:creationId xmlns:p14="http://schemas.microsoft.com/office/powerpoint/2010/main" val="1646456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5E78B6A-AF3F-42DA-8A58-001D644EA660}" type="datetimeFigureOut">
              <a:rPr lang="en-US" smtClean="0"/>
              <a:t>3/6/2017</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DB77911B-95AD-4A3A-966D-4568932AA3AD}" type="slidenum">
              <a:rPr lang="en-US" smtClean="0"/>
              <a:t>‹#›</a:t>
            </a:fld>
            <a:endParaRPr lang="en-US"/>
          </a:p>
        </p:txBody>
      </p:sp>
    </p:spTree>
    <p:extLst>
      <p:ext uri="{BB962C8B-B14F-4D97-AF65-F5344CB8AC3E}">
        <p14:creationId xmlns:p14="http://schemas.microsoft.com/office/powerpoint/2010/main" val="406073880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dhm.de/lemo/objekte/pict/ju002982/index.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Rise of Dictators</a:t>
            </a:r>
          </a:p>
        </p:txBody>
      </p:sp>
      <p:sp>
        <p:nvSpPr>
          <p:cNvPr id="3" name="Subtitle 2"/>
          <p:cNvSpPr>
            <a:spLocks noGrp="1"/>
          </p:cNvSpPr>
          <p:nvPr>
            <p:ph type="subTitle" idx="1"/>
          </p:nvPr>
        </p:nvSpPr>
        <p:spPr/>
        <p:txBody>
          <a:bodyPr>
            <a:normAutofit/>
          </a:bodyPr>
          <a:lstStyle/>
          <a:p>
            <a:r>
              <a:rPr lang="en-US" sz="2800" dirty="0"/>
              <a:t>Adolph Hitler and Benito Mussolini</a:t>
            </a:r>
          </a:p>
        </p:txBody>
      </p:sp>
    </p:spTree>
    <p:extLst>
      <p:ext uri="{BB962C8B-B14F-4D97-AF65-F5344CB8AC3E}">
        <p14:creationId xmlns:p14="http://schemas.microsoft.com/office/powerpoint/2010/main" val="38414839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Hitler’s Germany and Nazism</a:t>
            </a:r>
          </a:p>
        </p:txBody>
      </p:sp>
      <p:sp>
        <p:nvSpPr>
          <p:cNvPr id="3" name="Content Placeholder 2"/>
          <p:cNvSpPr>
            <a:spLocks noGrp="1"/>
          </p:cNvSpPr>
          <p:nvPr>
            <p:ph idx="1"/>
          </p:nvPr>
        </p:nvSpPr>
        <p:spPr/>
        <p:txBody>
          <a:bodyPr>
            <a:normAutofit fontScale="92500" lnSpcReduction="10000"/>
          </a:bodyPr>
          <a:lstStyle/>
          <a:p>
            <a:r>
              <a:rPr lang="en-US" dirty="0">
                <a:solidFill>
                  <a:srgbClr val="FFFF00"/>
                </a:solidFill>
              </a:rPr>
              <a:t>Hitler used racism and propaganda in schools to encourage student to distrust and hate Jewish people and non-Aryans.</a:t>
            </a:r>
          </a:p>
          <a:p>
            <a:r>
              <a:rPr lang="en-US" dirty="0">
                <a:solidFill>
                  <a:srgbClr val="FFFF00"/>
                </a:solidFill>
              </a:rPr>
              <a:t>Hitler’s idea of the perfect citizen was blue eyes, blonde hair, and strong and perfect devotion and discipline</a:t>
            </a:r>
            <a:r>
              <a:rPr lang="en-US" dirty="0"/>
              <a:t>.</a:t>
            </a:r>
          </a:p>
          <a:p>
            <a:r>
              <a:rPr lang="en-US" dirty="0"/>
              <a:t>Gained immense support from many German citizens who felt that he was the only one who could save the from the sanctions of the Treaty of Versailles and the Great Depression.</a:t>
            </a:r>
          </a:p>
          <a:p>
            <a:r>
              <a:rPr lang="en-US" dirty="0"/>
              <a:t>Creation of concentration and death camps for Jewish people and non-Aryans gave way to the Holocaust.</a:t>
            </a:r>
          </a:p>
          <a:p>
            <a:r>
              <a:rPr lang="en-US" dirty="0">
                <a:solidFill>
                  <a:srgbClr val="FFFF00"/>
                </a:solidFill>
              </a:rPr>
              <a:t>Main ideas: Anti-Semitism, Euthanasia for elderly and disabled, creation of a “master race”</a:t>
            </a:r>
          </a:p>
        </p:txBody>
      </p:sp>
    </p:spTree>
    <p:extLst>
      <p:ext uri="{BB962C8B-B14F-4D97-AF65-F5344CB8AC3E}">
        <p14:creationId xmlns:p14="http://schemas.microsoft.com/office/powerpoint/2010/main" val="36359747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card"/>
          <p:cNvPicPr>
            <a:picLocks noChangeAspect="1" noChangeArrowheads="1"/>
          </p:cNvPicPr>
          <p:nvPr/>
        </p:nvPicPr>
        <p:blipFill rotWithShape="1">
          <a:blip r:embed="rId3">
            <a:extLst>
              <a:ext uri="{28A0092B-C50C-407E-A947-70E740481C1C}">
                <a14:useLocalDpi xmlns:a14="http://schemas.microsoft.com/office/drawing/2010/main" val="0"/>
              </a:ext>
            </a:extLst>
          </a:blip>
          <a:srcRect l="2038"/>
          <a:stretch/>
        </p:blipFill>
        <p:spPr bwMode="auto">
          <a:xfrm>
            <a:off x="7556408" y="10"/>
            <a:ext cx="4635591" cy="6857990"/>
          </a:xfrm>
          <a:prstGeom prst="rect">
            <a:avLst/>
          </a:prstGeom>
          <a:noFill/>
          <a:effectLst/>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648929" y="629266"/>
            <a:ext cx="6586491" cy="1676603"/>
          </a:xfrm>
        </p:spPr>
        <p:txBody>
          <a:bodyPr>
            <a:normAutofit/>
          </a:bodyPr>
          <a:lstStyle/>
          <a:p>
            <a:r>
              <a:rPr lang="en-US" dirty="0"/>
              <a:t>Mussolini’s Rise to Power</a:t>
            </a:r>
          </a:p>
        </p:txBody>
      </p:sp>
      <p:sp>
        <p:nvSpPr>
          <p:cNvPr id="3" name="Content Placeholder 2"/>
          <p:cNvSpPr>
            <a:spLocks noGrp="1"/>
          </p:cNvSpPr>
          <p:nvPr>
            <p:ph idx="1"/>
          </p:nvPr>
        </p:nvSpPr>
        <p:spPr>
          <a:xfrm>
            <a:off x="648930" y="2438400"/>
            <a:ext cx="6586489" cy="3785419"/>
          </a:xfrm>
        </p:spPr>
        <p:txBody>
          <a:bodyPr>
            <a:normAutofit/>
          </a:bodyPr>
          <a:lstStyle/>
          <a:p>
            <a:r>
              <a:rPr lang="en-US" sz="2400" dirty="0"/>
              <a:t>Post-WWI Problems</a:t>
            </a:r>
          </a:p>
          <a:p>
            <a:r>
              <a:rPr lang="en-US" sz="2400" dirty="0"/>
              <a:t>Treaty of Versailles and its effects</a:t>
            </a:r>
          </a:p>
          <a:p>
            <a:r>
              <a:rPr lang="en-US" sz="2400" dirty="0"/>
              <a:t>Rise to Power</a:t>
            </a:r>
          </a:p>
          <a:p>
            <a:r>
              <a:rPr lang="en-US" sz="2400" dirty="0"/>
              <a:t>March on Rome</a:t>
            </a:r>
          </a:p>
          <a:p>
            <a:r>
              <a:rPr lang="en-US" sz="2400" dirty="0"/>
              <a:t>Italy during World War II</a:t>
            </a:r>
          </a:p>
          <a:p>
            <a:r>
              <a:rPr lang="en-US" sz="2400" dirty="0"/>
              <a:t>Mussolini’s execution</a:t>
            </a:r>
          </a:p>
        </p:txBody>
      </p:sp>
    </p:spTree>
    <p:extLst>
      <p:ext uri="{BB962C8B-B14F-4D97-AF65-F5344CB8AC3E}">
        <p14:creationId xmlns:p14="http://schemas.microsoft.com/office/powerpoint/2010/main" val="4862612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Post-WWI Problems</a:t>
            </a:r>
          </a:p>
        </p:txBody>
      </p:sp>
      <p:sp>
        <p:nvSpPr>
          <p:cNvPr id="3" name="Content Placeholder 2"/>
          <p:cNvSpPr>
            <a:spLocks noGrp="1"/>
          </p:cNvSpPr>
          <p:nvPr>
            <p:ph idx="1"/>
          </p:nvPr>
        </p:nvSpPr>
        <p:spPr/>
        <p:txBody>
          <a:bodyPr/>
          <a:lstStyle/>
          <a:p>
            <a:r>
              <a:rPr lang="en-US" dirty="0"/>
              <a:t>460,000 Italian soldiers killed.</a:t>
            </a:r>
          </a:p>
          <a:p>
            <a:r>
              <a:rPr lang="en-US" dirty="0"/>
              <a:t>Enormous debt.</a:t>
            </a:r>
          </a:p>
          <a:p>
            <a:r>
              <a:rPr lang="en-US" dirty="0"/>
              <a:t>Britain and France refused to give Italy the land that was promised to them.</a:t>
            </a:r>
          </a:p>
          <a:p>
            <a:r>
              <a:rPr lang="en-US" dirty="0"/>
              <a:t>Rising unemployment let to mass social unrest.</a:t>
            </a:r>
          </a:p>
          <a:p>
            <a:endParaRPr lang="en-US" dirty="0"/>
          </a:p>
          <a:p>
            <a:endParaRPr lang="en-US" dirty="0"/>
          </a:p>
        </p:txBody>
      </p:sp>
    </p:spTree>
    <p:extLst>
      <p:ext uri="{BB962C8B-B14F-4D97-AF65-F5344CB8AC3E}">
        <p14:creationId xmlns:p14="http://schemas.microsoft.com/office/powerpoint/2010/main" val="14858675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Treaty of Versailles</a:t>
            </a:r>
          </a:p>
        </p:txBody>
      </p:sp>
      <p:sp>
        <p:nvSpPr>
          <p:cNvPr id="3" name="Content Placeholder 2"/>
          <p:cNvSpPr>
            <a:spLocks noGrp="1"/>
          </p:cNvSpPr>
          <p:nvPr>
            <p:ph idx="1"/>
          </p:nvPr>
        </p:nvSpPr>
        <p:spPr/>
        <p:txBody>
          <a:bodyPr/>
          <a:lstStyle/>
          <a:p>
            <a:r>
              <a:rPr lang="en-US" dirty="0">
                <a:solidFill>
                  <a:srgbClr val="FFFF00"/>
                </a:solidFill>
              </a:rPr>
              <a:t>Italians felt that they were cheated and were punished beyond reasonable limits.</a:t>
            </a:r>
          </a:p>
          <a:p>
            <a:r>
              <a:rPr lang="en-US" dirty="0">
                <a:solidFill>
                  <a:srgbClr val="FFFF00"/>
                </a:solidFill>
              </a:rPr>
              <a:t>Italy was not granted the land that they were promised at the Secret Treaty of London</a:t>
            </a:r>
          </a:p>
          <a:p>
            <a:r>
              <a:rPr lang="en-US" dirty="0"/>
              <a:t>Italy’s foreign Minister left before the conference ended because he felt humiliated over the terms he had been able to secure for his country.</a:t>
            </a:r>
          </a:p>
        </p:txBody>
      </p:sp>
    </p:spTree>
    <p:extLst>
      <p:ext uri="{BB962C8B-B14F-4D97-AF65-F5344CB8AC3E}">
        <p14:creationId xmlns:p14="http://schemas.microsoft.com/office/powerpoint/2010/main" val="24764309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Mussolini gains Power</a:t>
            </a:r>
          </a:p>
        </p:txBody>
      </p:sp>
      <p:sp>
        <p:nvSpPr>
          <p:cNvPr id="3" name="Content Placeholder 2"/>
          <p:cNvSpPr>
            <a:spLocks noGrp="1"/>
          </p:cNvSpPr>
          <p:nvPr>
            <p:ph idx="1"/>
          </p:nvPr>
        </p:nvSpPr>
        <p:spPr/>
        <p:txBody>
          <a:bodyPr/>
          <a:lstStyle/>
          <a:p>
            <a:r>
              <a:rPr lang="en-US" dirty="0">
                <a:solidFill>
                  <a:srgbClr val="FFFF00"/>
                </a:solidFill>
              </a:rPr>
              <a:t>Mussolini set up and led a Fascist Party and promised to solve Italy’s problems.</a:t>
            </a:r>
          </a:p>
          <a:p>
            <a:r>
              <a:rPr lang="en-US" dirty="0"/>
              <a:t>Promised to rebuild Italy and </a:t>
            </a:r>
            <a:r>
              <a:rPr lang="en-US" dirty="0">
                <a:solidFill>
                  <a:srgbClr val="FFFF00"/>
                </a:solidFill>
              </a:rPr>
              <a:t>recreate the Roman Empire</a:t>
            </a:r>
            <a:r>
              <a:rPr lang="en-US" dirty="0"/>
              <a:t>.</a:t>
            </a:r>
          </a:p>
          <a:p>
            <a:r>
              <a:rPr lang="en-US" dirty="0"/>
              <a:t>Organized armed gangs of enforcers called the “</a:t>
            </a:r>
            <a:r>
              <a:rPr lang="en-US" dirty="0" err="1"/>
              <a:t>Blackshirts</a:t>
            </a:r>
            <a:r>
              <a:rPr lang="en-US" dirty="0"/>
              <a:t>”.</a:t>
            </a:r>
          </a:p>
          <a:p>
            <a:r>
              <a:rPr lang="en-US" dirty="0">
                <a:solidFill>
                  <a:srgbClr val="FFFF00"/>
                </a:solidFill>
              </a:rPr>
              <a:t>Came to power in 1922 </a:t>
            </a:r>
            <a:r>
              <a:rPr lang="en-US" dirty="0"/>
              <a:t>and was appointed Prime Minister by King Victor Emmanuel.</a:t>
            </a:r>
          </a:p>
        </p:txBody>
      </p:sp>
    </p:spTree>
    <p:extLst>
      <p:ext uri="{BB962C8B-B14F-4D97-AF65-F5344CB8AC3E}">
        <p14:creationId xmlns:p14="http://schemas.microsoft.com/office/powerpoint/2010/main" val="13463562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MarchCov"/>
          <p:cNvPicPr>
            <a:picLocks noChangeAspect="1" noChangeArrowheads="1"/>
          </p:cNvPicPr>
          <p:nvPr/>
        </p:nvPicPr>
        <p:blipFill rotWithShape="1">
          <a:blip r:embed="rId2">
            <a:extLst>
              <a:ext uri="{28A0092B-C50C-407E-A947-70E740481C1C}">
                <a14:useLocalDpi xmlns:a14="http://schemas.microsoft.com/office/drawing/2010/main" val="0"/>
              </a:ext>
            </a:extLst>
          </a:blip>
          <a:srcRect l="3916"/>
          <a:stretch/>
        </p:blipFill>
        <p:spPr bwMode="auto">
          <a:xfrm>
            <a:off x="7556408" y="10"/>
            <a:ext cx="4635591" cy="6857990"/>
          </a:xfrm>
          <a:prstGeom prst="rect">
            <a:avLst/>
          </a:prstGeom>
          <a:noFill/>
          <a:effectLst/>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648929" y="629266"/>
            <a:ext cx="6586491" cy="1676603"/>
          </a:xfrm>
        </p:spPr>
        <p:txBody>
          <a:bodyPr>
            <a:normAutofit/>
          </a:bodyPr>
          <a:lstStyle/>
          <a:p>
            <a:r>
              <a:rPr lang="en-US" dirty="0"/>
              <a:t>1922 March of Rome </a:t>
            </a:r>
          </a:p>
        </p:txBody>
      </p:sp>
      <p:sp>
        <p:nvSpPr>
          <p:cNvPr id="3" name="Content Placeholder 2"/>
          <p:cNvSpPr>
            <a:spLocks noGrp="1"/>
          </p:cNvSpPr>
          <p:nvPr>
            <p:ph idx="1"/>
          </p:nvPr>
        </p:nvSpPr>
        <p:spPr>
          <a:xfrm>
            <a:off x="648930" y="2438400"/>
            <a:ext cx="6586489" cy="3785419"/>
          </a:xfrm>
        </p:spPr>
        <p:txBody>
          <a:bodyPr>
            <a:normAutofit/>
          </a:bodyPr>
          <a:lstStyle/>
          <a:p>
            <a:r>
              <a:rPr lang="en-US" sz="2400" dirty="0"/>
              <a:t>To establish Mussolini and the Fascist Party as the most important party in Italy </a:t>
            </a:r>
          </a:p>
          <a:p>
            <a:r>
              <a:rPr lang="en-US" sz="2400" dirty="0"/>
              <a:t>In 1921 the fascist parties in Italy joined together to form the Fascist Party</a:t>
            </a:r>
          </a:p>
          <a:p>
            <a:r>
              <a:rPr lang="en-US" sz="2400" dirty="0"/>
              <a:t>Mussolini said this during a conference for the Fascist Party:</a:t>
            </a:r>
          </a:p>
          <a:p>
            <a:pPr marL="0" indent="0">
              <a:buNone/>
            </a:pPr>
            <a:r>
              <a:rPr lang="en-US" sz="2400" dirty="0">
                <a:solidFill>
                  <a:srgbClr val="FF0000"/>
                </a:solidFill>
                <a:latin typeface="Berlin Sans FB" panose="020E0602020502020306" pitchFamily="34" charset="0"/>
              </a:rPr>
              <a:t>	</a:t>
            </a:r>
            <a:r>
              <a:rPr lang="en-US" dirty="0">
                <a:latin typeface="Berlin Sans FB" panose="020E0602020502020306" pitchFamily="34" charset="0"/>
              </a:rPr>
              <a:t>“Either the government will be given 	to us or we shall seize it by marching 	on Rome.”</a:t>
            </a:r>
          </a:p>
        </p:txBody>
      </p:sp>
    </p:spTree>
    <p:extLst>
      <p:ext uri="{BB962C8B-B14F-4D97-AF65-F5344CB8AC3E}">
        <p14:creationId xmlns:p14="http://schemas.microsoft.com/office/powerpoint/2010/main" val="23136219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img0023"/>
          <p:cNvPicPr>
            <a:picLocks noChangeAspect="1" noChangeArrowheads="1"/>
          </p:cNvPicPr>
          <p:nvPr/>
        </p:nvPicPr>
        <p:blipFill rotWithShape="1">
          <a:blip r:embed="rId2">
            <a:extLst>
              <a:ext uri="{28A0092B-C50C-407E-A947-70E740481C1C}">
                <a14:useLocalDpi xmlns:a14="http://schemas.microsoft.com/office/drawing/2010/main" val="0"/>
              </a:ext>
            </a:extLst>
          </a:blip>
          <a:srcRect t="21219" r="1" b="4202"/>
          <a:stretch/>
        </p:blipFill>
        <p:spPr bwMode="auto">
          <a:xfrm>
            <a:off x="643467" y="643467"/>
            <a:ext cx="10905066" cy="557106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4161691" y="6273225"/>
            <a:ext cx="4378459" cy="584775"/>
          </a:xfrm>
          <a:prstGeom prst="rect">
            <a:avLst/>
          </a:prstGeom>
          <a:noFill/>
        </p:spPr>
        <p:txBody>
          <a:bodyPr wrap="square" rtlCol="0">
            <a:spAutoFit/>
          </a:bodyPr>
          <a:lstStyle/>
          <a:p>
            <a:r>
              <a:rPr lang="en-US" sz="3200" dirty="0"/>
              <a:t>March on Rome, 1922</a:t>
            </a:r>
          </a:p>
        </p:txBody>
      </p:sp>
    </p:spTree>
    <p:extLst>
      <p:ext uri="{BB962C8B-B14F-4D97-AF65-F5344CB8AC3E}">
        <p14:creationId xmlns:p14="http://schemas.microsoft.com/office/powerpoint/2010/main" val="19951334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955323" y="1203454"/>
            <a:ext cx="5603631" cy="4832092"/>
          </a:xfrm>
          <a:prstGeom prst="rect">
            <a:avLst/>
          </a:prstGeom>
        </p:spPr>
        <p:txBody>
          <a:bodyPr wrap="square">
            <a:spAutoFit/>
          </a:bodyPr>
          <a:lstStyle/>
          <a:p>
            <a:r>
              <a:rPr lang="en-US" altLang="en-US" sz="4400" dirty="0">
                <a:latin typeface="Comic Sans MS" panose="030F0702030302020204" pitchFamily="66" charset="0"/>
              </a:rPr>
              <a:t>“Fascism should rightly be called Corporatism as it is a merge of state and corporate power.”</a:t>
            </a:r>
          </a:p>
          <a:p>
            <a:r>
              <a:rPr lang="en-US" altLang="en-US" sz="4400" dirty="0">
                <a:latin typeface="Comic Sans MS" panose="030F0702030302020204" pitchFamily="66" charset="0"/>
              </a:rPr>
              <a:t>~ Benito Mussolini</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0019" y="381366"/>
            <a:ext cx="4381500" cy="6048375"/>
          </a:xfrm>
          <a:prstGeom prst="rect">
            <a:avLst/>
          </a:prstGeom>
        </p:spPr>
      </p:pic>
    </p:spTree>
    <p:extLst>
      <p:ext uri="{BB962C8B-B14F-4D97-AF65-F5344CB8AC3E}">
        <p14:creationId xmlns:p14="http://schemas.microsoft.com/office/powerpoint/2010/main" val="36048034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92369" y="914759"/>
            <a:ext cx="6096000" cy="5078313"/>
          </a:xfrm>
          <a:prstGeom prst="rect">
            <a:avLst/>
          </a:prstGeom>
        </p:spPr>
        <p:txBody>
          <a:bodyPr>
            <a:spAutoFit/>
          </a:bodyPr>
          <a:lstStyle/>
          <a:p>
            <a:pPr>
              <a:lnSpc>
                <a:spcPct val="90000"/>
              </a:lnSpc>
            </a:pPr>
            <a:r>
              <a:rPr lang="en-US" altLang="en-US" sz="4000" dirty="0">
                <a:latin typeface="Comic Sans MS" panose="030F0702030302020204" pitchFamily="66" charset="0"/>
              </a:rPr>
              <a:t>“Fascism conceives of the State as an absolute, in comparison with which all individuals or groups are relative, only to be conceived in their relation to the State.” </a:t>
            </a:r>
          </a:p>
          <a:p>
            <a:pPr>
              <a:lnSpc>
                <a:spcPct val="90000"/>
              </a:lnSpc>
            </a:pPr>
            <a:r>
              <a:rPr lang="en-US" altLang="en-US" sz="4000" dirty="0">
                <a:latin typeface="Comic Sans MS" panose="030F0702030302020204" pitchFamily="66" charset="0"/>
              </a:rPr>
              <a:t>~Benito Mussolini</a:t>
            </a:r>
            <a:r>
              <a:rPr lang="en-US" altLang="en-US" sz="4000" dirty="0">
                <a:solidFill>
                  <a:srgbClr val="FF0000"/>
                </a:solidFill>
                <a:latin typeface="Comic Sans MS" panose="030F0702030302020204" pitchFamily="66" charset="0"/>
              </a:rPr>
              <a:t> </a:t>
            </a:r>
          </a:p>
        </p:txBody>
      </p:sp>
      <p:pic>
        <p:nvPicPr>
          <p:cNvPr id="5" name="Content Placeholder 4" descr="[Postkarte: Benito Mussolini, 1937]">
            <a:hlinkClick r:id="rId2"/>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7379676" y="523860"/>
            <a:ext cx="3640015" cy="586011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2951206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Mussolini and Hitler</a:t>
            </a:r>
            <a:endParaRPr lang="en-US" dirty="0"/>
          </a:p>
        </p:txBody>
      </p:sp>
      <p:sp>
        <p:nvSpPr>
          <p:cNvPr id="7" name="Rectangle 6"/>
          <p:cNvSpPr/>
          <p:nvPr/>
        </p:nvSpPr>
        <p:spPr>
          <a:xfrm>
            <a:off x="7322634" y="2279601"/>
            <a:ext cx="4869366" cy="2308324"/>
          </a:xfrm>
          <a:prstGeom prst="rect">
            <a:avLst/>
          </a:prstGeom>
        </p:spPr>
        <p:txBody>
          <a:bodyPr wrap="square">
            <a:spAutoFit/>
          </a:bodyPr>
          <a:lstStyle/>
          <a:p>
            <a:pPr>
              <a:spcBef>
                <a:spcPct val="50000"/>
              </a:spcBef>
            </a:pPr>
            <a:r>
              <a:rPr lang="en-US" altLang="en-US" sz="2400" dirty="0">
                <a:latin typeface="Comic Sans MS" panose="030F0702030302020204" pitchFamily="66" charset="0"/>
              </a:rPr>
              <a:t>Hitler and Mussolini had a close relationship. </a:t>
            </a:r>
            <a:r>
              <a:rPr lang="en-US" altLang="en-US" sz="2400" dirty="0" smtClean="0">
                <a:solidFill>
                  <a:srgbClr val="FFFF00"/>
                </a:solidFill>
                <a:latin typeface="Comic Sans MS" panose="030F0702030302020204" pitchFamily="66" charset="0"/>
              </a:rPr>
              <a:t>In October 1936 they signed a non-military alliance. Mussolini signed </a:t>
            </a:r>
            <a:r>
              <a:rPr lang="en-US" altLang="en-US" sz="2400" dirty="0">
                <a:solidFill>
                  <a:srgbClr val="FFFF00"/>
                </a:solidFill>
                <a:latin typeface="Comic Sans MS" panose="030F0702030302020204" pitchFamily="66" charset="0"/>
              </a:rPr>
              <a:t>a full defensive alliance with Nazi Germany in the Pact of Steel.</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0321" y="2279601"/>
            <a:ext cx="6191250" cy="3486150"/>
          </a:xfrm>
          <a:prstGeom prst="rect">
            <a:avLst/>
          </a:prstGeom>
        </p:spPr>
      </p:pic>
    </p:spTree>
    <p:extLst>
      <p:ext uri="{BB962C8B-B14F-4D97-AF65-F5344CB8AC3E}">
        <p14:creationId xmlns:p14="http://schemas.microsoft.com/office/powerpoint/2010/main" val="22919350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r="4446"/>
          <a:stretch/>
        </p:blipFill>
        <p:spPr bwMode="auto">
          <a:xfrm>
            <a:off x="6260122" y="2685369"/>
            <a:ext cx="5093677" cy="349159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a:bodyPr>
          <a:lstStyle/>
          <a:p>
            <a:r>
              <a:rPr lang="en-US" dirty="0"/>
              <a:t>Hitler’s Rise to Power</a:t>
            </a:r>
          </a:p>
        </p:txBody>
      </p:sp>
      <p:sp>
        <p:nvSpPr>
          <p:cNvPr id="3" name="Content Placeholder 2"/>
          <p:cNvSpPr>
            <a:spLocks noGrp="1"/>
          </p:cNvSpPr>
          <p:nvPr>
            <p:ph idx="1"/>
          </p:nvPr>
        </p:nvSpPr>
        <p:spPr>
          <a:xfrm>
            <a:off x="838200" y="2255496"/>
            <a:ext cx="3797807" cy="4351338"/>
          </a:xfrm>
        </p:spPr>
        <p:txBody>
          <a:bodyPr>
            <a:normAutofit/>
          </a:bodyPr>
          <a:lstStyle/>
          <a:p>
            <a:r>
              <a:rPr lang="en-US" sz="2000" dirty="0"/>
              <a:t>Fascism</a:t>
            </a:r>
          </a:p>
          <a:p>
            <a:r>
              <a:rPr lang="en-US" sz="2000" dirty="0"/>
              <a:t>Early Life </a:t>
            </a:r>
          </a:p>
          <a:p>
            <a:r>
              <a:rPr lang="en-US" sz="2000" dirty="0"/>
              <a:t>WWI Service</a:t>
            </a:r>
          </a:p>
          <a:p>
            <a:r>
              <a:rPr lang="en-US" sz="2000" dirty="0"/>
              <a:t>Weimar Republic</a:t>
            </a:r>
          </a:p>
          <a:p>
            <a:r>
              <a:rPr lang="en-US" sz="2000" dirty="0"/>
              <a:t>Mein </a:t>
            </a:r>
            <a:r>
              <a:rPr lang="en-US" sz="2000" dirty="0" err="1"/>
              <a:t>Kampf</a:t>
            </a:r>
            <a:endParaRPr lang="en-US" sz="2000" dirty="0"/>
          </a:p>
          <a:p>
            <a:r>
              <a:rPr lang="en-US" sz="2000" dirty="0"/>
              <a:t>Rise to Power</a:t>
            </a:r>
          </a:p>
          <a:p>
            <a:r>
              <a:rPr lang="en-US" sz="2000" dirty="0"/>
              <a:t>Demagoguery </a:t>
            </a:r>
          </a:p>
          <a:p>
            <a:r>
              <a:rPr lang="en-US" sz="2000" dirty="0"/>
              <a:t>A society of racism</a:t>
            </a:r>
          </a:p>
        </p:txBody>
      </p:sp>
    </p:spTree>
    <p:extLst>
      <p:ext uri="{BB962C8B-B14F-4D97-AF65-F5344CB8AC3E}">
        <p14:creationId xmlns:p14="http://schemas.microsoft.com/office/powerpoint/2010/main" val="3882614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Italy during World War II</a:t>
            </a:r>
          </a:p>
        </p:txBody>
      </p:sp>
      <p:sp>
        <p:nvSpPr>
          <p:cNvPr id="3" name="Content Placeholder 2"/>
          <p:cNvSpPr>
            <a:spLocks noGrp="1"/>
          </p:cNvSpPr>
          <p:nvPr>
            <p:ph idx="1"/>
          </p:nvPr>
        </p:nvSpPr>
        <p:spPr/>
        <p:txBody>
          <a:bodyPr/>
          <a:lstStyle/>
          <a:p>
            <a:r>
              <a:rPr lang="en-US" altLang="en-US" sz="2400" dirty="0"/>
              <a:t>Mussolini intended to annex Malta, Corsica, and Tunis. </a:t>
            </a:r>
            <a:r>
              <a:rPr lang="en-US" altLang="en-US" sz="2400" dirty="0">
                <a:solidFill>
                  <a:srgbClr val="FFFF00"/>
                </a:solidFill>
              </a:rPr>
              <a:t>He wanted to create a “New Roman Empire.”</a:t>
            </a:r>
            <a:r>
              <a:rPr lang="en-US" altLang="en-US" sz="2400" dirty="0"/>
              <a:t> He annexed Albania, straining the military. His troops were unprepared for the German invasion of Poland. Italy remained neutral. </a:t>
            </a:r>
          </a:p>
          <a:p>
            <a:r>
              <a:rPr lang="en-US" altLang="en-US" sz="2400" dirty="0"/>
              <a:t>Italy soon declared war on Britain and France but troops were unprepared. It was defeated by Greece and lost the world’s first carrier strike. Italy was defeated on all fronts of the Anglo-American landing. </a:t>
            </a:r>
          </a:p>
          <a:p>
            <a:pPr marL="0" indent="0">
              <a:buNone/>
            </a:pPr>
            <a:endParaRPr lang="en-US" altLang="en-US" sz="2400" dirty="0"/>
          </a:p>
          <a:p>
            <a:endParaRPr lang="en-US" dirty="0"/>
          </a:p>
        </p:txBody>
      </p:sp>
    </p:spTree>
    <p:extLst>
      <p:ext uri="{BB962C8B-B14F-4D97-AF65-F5344CB8AC3E}">
        <p14:creationId xmlns:p14="http://schemas.microsoft.com/office/powerpoint/2010/main" val="5881539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Mussolini1"/>
          <p:cNvPicPr>
            <a:picLocks noChangeAspect="1" noChangeArrowheads="1"/>
          </p:cNvPicPr>
          <p:nvPr/>
        </p:nvPicPr>
        <p:blipFill rotWithShape="1">
          <a:blip r:embed="rId2">
            <a:extLst>
              <a:ext uri="{28A0092B-C50C-407E-A947-70E740481C1C}">
                <a14:useLocalDpi xmlns:a14="http://schemas.microsoft.com/office/drawing/2010/main" val="0"/>
              </a:ext>
            </a:extLst>
          </a:blip>
          <a:srcRect t="3220" r="-2" b="3303"/>
          <a:stretch/>
        </p:blipFill>
        <p:spPr bwMode="auto">
          <a:xfrm>
            <a:off x="7556408" y="10"/>
            <a:ext cx="4635591" cy="6857990"/>
          </a:xfrm>
          <a:prstGeom prst="rect">
            <a:avLst/>
          </a:prstGeom>
          <a:noFill/>
          <a:effectLst/>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648929" y="629266"/>
            <a:ext cx="6586491" cy="1676603"/>
          </a:xfrm>
        </p:spPr>
        <p:txBody>
          <a:bodyPr>
            <a:normAutofit/>
          </a:bodyPr>
          <a:lstStyle/>
          <a:p>
            <a:r>
              <a:rPr lang="en-US"/>
              <a:t>Mussolini’s Execution</a:t>
            </a:r>
            <a:endParaRPr lang="en-US" dirty="0"/>
          </a:p>
        </p:txBody>
      </p:sp>
      <p:sp>
        <p:nvSpPr>
          <p:cNvPr id="3" name="Content Placeholder 2"/>
          <p:cNvSpPr>
            <a:spLocks noGrp="1"/>
          </p:cNvSpPr>
          <p:nvPr>
            <p:ph idx="1"/>
          </p:nvPr>
        </p:nvSpPr>
        <p:spPr>
          <a:xfrm>
            <a:off x="648930" y="2438400"/>
            <a:ext cx="6586489" cy="3785419"/>
          </a:xfrm>
        </p:spPr>
        <p:txBody>
          <a:bodyPr>
            <a:normAutofit/>
          </a:bodyPr>
          <a:lstStyle/>
          <a:p>
            <a:r>
              <a:rPr lang="en-US" sz="2400"/>
              <a:t>Mussolini was taken prisoner by the partisans and was joined by his mistress, Clara Petacci. A few days later they were shot to death. In April of 1945, their bodies were hung at an Esso gas station along with the bodies of other fascist leaders.</a:t>
            </a:r>
          </a:p>
          <a:p>
            <a:endParaRPr lang="en-US" sz="2400"/>
          </a:p>
        </p:txBody>
      </p:sp>
      <p:sp>
        <p:nvSpPr>
          <p:cNvPr id="5" name="TextBox 4"/>
          <p:cNvSpPr txBox="1"/>
          <p:nvPr/>
        </p:nvSpPr>
        <p:spPr>
          <a:xfrm>
            <a:off x="3830129" y="6356350"/>
            <a:ext cx="3726280" cy="461665"/>
          </a:xfrm>
          <a:prstGeom prst="rect">
            <a:avLst/>
          </a:prstGeom>
          <a:noFill/>
        </p:spPr>
        <p:txBody>
          <a:bodyPr wrap="square" rtlCol="0">
            <a:spAutoFit/>
          </a:bodyPr>
          <a:lstStyle/>
          <a:p>
            <a:r>
              <a:rPr lang="en-US" sz="2400" dirty="0"/>
              <a:t>Mussolini and his Mistress</a:t>
            </a:r>
          </a:p>
        </p:txBody>
      </p:sp>
    </p:spTree>
    <p:extLst>
      <p:ext uri="{BB962C8B-B14F-4D97-AF65-F5344CB8AC3E}">
        <p14:creationId xmlns:p14="http://schemas.microsoft.com/office/powerpoint/2010/main" val="10718955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p:txBody>
          <a:bodyPr/>
          <a:lstStyle/>
          <a:p>
            <a:pPr marL="0" indent="0">
              <a:buNone/>
            </a:pPr>
            <a:r>
              <a:rPr lang="en-US" dirty="0"/>
              <a:t>1. What political group was Hitler involved with before his rise to power?</a:t>
            </a:r>
          </a:p>
          <a:p>
            <a:pPr marL="0" indent="0">
              <a:buNone/>
            </a:pPr>
            <a:r>
              <a:rPr lang="en-US" dirty="0"/>
              <a:t>2. What were two of Hitler’s main ideas from his book </a:t>
            </a:r>
            <a:r>
              <a:rPr lang="en-US" i="1" dirty="0"/>
              <a:t>Mein </a:t>
            </a:r>
            <a:r>
              <a:rPr lang="en-US" i="1" dirty="0" err="1"/>
              <a:t>Kampf</a:t>
            </a:r>
            <a:r>
              <a:rPr lang="en-US" i="1" dirty="0"/>
              <a:t>?</a:t>
            </a:r>
          </a:p>
          <a:p>
            <a:pPr marL="0" indent="0">
              <a:buNone/>
            </a:pPr>
            <a:r>
              <a:rPr lang="en-US" dirty="0"/>
              <a:t>3. What were two of the conditions that Italy faced after WW I?</a:t>
            </a:r>
          </a:p>
          <a:p>
            <a:pPr marL="0" indent="0">
              <a:buNone/>
            </a:pPr>
            <a:r>
              <a:rPr lang="en-US" dirty="0"/>
              <a:t>4. What was the name of the defense alliance between Hitler and Mussolini?</a:t>
            </a:r>
          </a:p>
          <a:p>
            <a:pPr marL="0" indent="0">
              <a:buNone/>
            </a:pPr>
            <a:r>
              <a:rPr lang="en-US" dirty="0"/>
              <a:t>5. What did Mussolini want to create?</a:t>
            </a:r>
          </a:p>
        </p:txBody>
      </p:sp>
    </p:spTree>
    <p:extLst>
      <p:ext uri="{BB962C8B-B14F-4D97-AF65-F5344CB8AC3E}">
        <p14:creationId xmlns:p14="http://schemas.microsoft.com/office/powerpoint/2010/main" val="31428243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Fascism </a:t>
            </a:r>
          </a:p>
        </p:txBody>
      </p:sp>
      <p:sp>
        <p:nvSpPr>
          <p:cNvPr id="3" name="Content Placeholder 2"/>
          <p:cNvSpPr>
            <a:spLocks noGrp="1"/>
          </p:cNvSpPr>
          <p:nvPr>
            <p:ph idx="1"/>
          </p:nvPr>
        </p:nvSpPr>
        <p:spPr/>
        <p:txBody>
          <a:bodyPr/>
          <a:lstStyle/>
          <a:p>
            <a:r>
              <a:rPr lang="en-US" dirty="0">
                <a:solidFill>
                  <a:srgbClr val="FFFF00"/>
                </a:solidFill>
              </a:rPr>
              <a:t>Fascism: An authoritarian and nationalistic right-wing system of government and social organization.</a:t>
            </a:r>
          </a:p>
          <a:p>
            <a:r>
              <a:rPr lang="en-US" dirty="0"/>
              <a:t>In the case of Nazi Germany, Hitler used ideas of scientific racism and white supremacy to unite his citizens against the “Jewish threat”.</a:t>
            </a:r>
          </a:p>
          <a:p>
            <a:r>
              <a:rPr lang="en-US" dirty="0">
                <a:solidFill>
                  <a:srgbClr val="FFFF00"/>
                </a:solidFill>
              </a:rPr>
              <a:t>Totalitarianism where the government controls every aspect of life in a country. Removal of labor unions, human rights, and military control.</a:t>
            </a:r>
          </a:p>
          <a:p>
            <a:r>
              <a:rPr lang="en-US" dirty="0"/>
              <a:t>Usually involves both terrorism and mass censorship.</a:t>
            </a:r>
          </a:p>
        </p:txBody>
      </p:sp>
    </p:spTree>
    <p:extLst>
      <p:ext uri="{BB962C8B-B14F-4D97-AF65-F5344CB8AC3E}">
        <p14:creationId xmlns:p14="http://schemas.microsoft.com/office/powerpoint/2010/main" val="23738870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Early Life</a:t>
            </a:r>
          </a:p>
        </p:txBody>
      </p:sp>
      <p:sp>
        <p:nvSpPr>
          <p:cNvPr id="3" name="Content Placeholder 2"/>
          <p:cNvSpPr>
            <a:spLocks noGrp="1"/>
          </p:cNvSpPr>
          <p:nvPr>
            <p:ph idx="1"/>
          </p:nvPr>
        </p:nvSpPr>
        <p:spPr/>
        <p:txBody>
          <a:bodyPr/>
          <a:lstStyle/>
          <a:p>
            <a:r>
              <a:rPr lang="en-US" dirty="0"/>
              <a:t>Born to Alois </a:t>
            </a:r>
            <a:r>
              <a:rPr lang="en-US" dirty="0" err="1"/>
              <a:t>Schickelgruber</a:t>
            </a:r>
            <a:r>
              <a:rPr lang="en-US" dirty="0"/>
              <a:t> and Klara Hitler in Austria.</a:t>
            </a:r>
          </a:p>
          <a:p>
            <a:r>
              <a:rPr lang="en-US" dirty="0"/>
              <a:t>Faced harsh physical and emotional abuse as a child and young man.</a:t>
            </a:r>
          </a:p>
          <a:p>
            <a:r>
              <a:rPr lang="en-US" dirty="0"/>
              <a:t>Mother passed away when Adolph was young, the doctor attending her was Jewish.</a:t>
            </a:r>
          </a:p>
          <a:p>
            <a:r>
              <a:rPr lang="en-US" dirty="0"/>
              <a:t>He wanted to be a priest, then an artist. Was initially refused military service in Austria, and failed out of art school.</a:t>
            </a:r>
          </a:p>
        </p:txBody>
      </p:sp>
    </p:spTree>
    <p:extLst>
      <p:ext uri="{BB962C8B-B14F-4D97-AF65-F5344CB8AC3E}">
        <p14:creationId xmlns:p14="http://schemas.microsoft.com/office/powerpoint/2010/main" val="13250199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r="1" b="3468"/>
          <a:stretch/>
        </p:blipFill>
        <p:spPr>
          <a:xfrm>
            <a:off x="7556408" y="10"/>
            <a:ext cx="4635591" cy="6857990"/>
          </a:xfrm>
          <a:prstGeom prst="rect">
            <a:avLst/>
          </a:prstGeom>
          <a:effectLst/>
        </p:spPr>
      </p:pic>
      <p:sp>
        <p:nvSpPr>
          <p:cNvPr id="2" name="Title 1"/>
          <p:cNvSpPr>
            <a:spLocks noGrp="1"/>
          </p:cNvSpPr>
          <p:nvPr>
            <p:ph type="title"/>
          </p:nvPr>
        </p:nvSpPr>
        <p:spPr>
          <a:xfrm>
            <a:off x="648929" y="629266"/>
            <a:ext cx="6586491" cy="1676603"/>
          </a:xfrm>
        </p:spPr>
        <p:txBody>
          <a:bodyPr>
            <a:normAutofit/>
          </a:bodyPr>
          <a:lstStyle/>
          <a:p>
            <a:r>
              <a:rPr lang="en-US"/>
              <a:t>WW I</a:t>
            </a:r>
            <a:endParaRPr lang="en-US" dirty="0"/>
          </a:p>
        </p:txBody>
      </p:sp>
      <p:sp>
        <p:nvSpPr>
          <p:cNvPr id="3" name="Content Placeholder 2"/>
          <p:cNvSpPr>
            <a:spLocks noGrp="1"/>
          </p:cNvSpPr>
          <p:nvPr>
            <p:ph idx="1"/>
          </p:nvPr>
        </p:nvSpPr>
        <p:spPr>
          <a:xfrm>
            <a:off x="648930" y="2438400"/>
            <a:ext cx="6586489" cy="3785419"/>
          </a:xfrm>
        </p:spPr>
        <p:txBody>
          <a:bodyPr>
            <a:normAutofit/>
          </a:bodyPr>
          <a:lstStyle/>
          <a:p>
            <a:r>
              <a:rPr lang="en-US" altLang="en-US" sz="2400"/>
              <a:t>Serving in the German Army as a courier, he is wounded and received two Iron Crosses for bravery.  </a:t>
            </a:r>
          </a:p>
          <a:p>
            <a:r>
              <a:rPr lang="en-US" altLang="en-US" sz="2400"/>
              <a:t>Temporarily blinded by mustard gas Oct 1918. </a:t>
            </a:r>
          </a:p>
          <a:p>
            <a:r>
              <a:rPr lang="en-US" altLang="en-US" sz="2400"/>
              <a:t>It is said that he crossed no man’s land on Christmas Day and a British Corporal, having compassion on this Holy day did not fire.</a:t>
            </a:r>
          </a:p>
          <a:p>
            <a:endParaRPr lang="en-US" sz="2400"/>
          </a:p>
        </p:txBody>
      </p:sp>
    </p:spTree>
    <p:extLst>
      <p:ext uri="{BB962C8B-B14F-4D97-AF65-F5344CB8AC3E}">
        <p14:creationId xmlns:p14="http://schemas.microsoft.com/office/powerpoint/2010/main" val="40093851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447" r="13846"/>
          <a:stretch/>
        </p:blipFill>
        <p:spPr>
          <a:xfrm>
            <a:off x="7556408" y="10"/>
            <a:ext cx="4635591" cy="6857990"/>
          </a:xfrm>
          <a:prstGeom prst="rect">
            <a:avLst/>
          </a:prstGeom>
          <a:effectLst/>
        </p:spPr>
      </p:pic>
      <p:sp>
        <p:nvSpPr>
          <p:cNvPr id="2" name="Title 1"/>
          <p:cNvSpPr>
            <a:spLocks noGrp="1"/>
          </p:cNvSpPr>
          <p:nvPr>
            <p:ph type="title"/>
          </p:nvPr>
        </p:nvSpPr>
        <p:spPr>
          <a:xfrm>
            <a:off x="648929" y="629266"/>
            <a:ext cx="6586491" cy="1676603"/>
          </a:xfrm>
        </p:spPr>
        <p:txBody>
          <a:bodyPr>
            <a:normAutofit/>
          </a:bodyPr>
          <a:lstStyle/>
          <a:p>
            <a:r>
              <a:rPr lang="en-US" dirty="0"/>
              <a:t>Weimar Republic</a:t>
            </a:r>
          </a:p>
        </p:txBody>
      </p:sp>
      <p:sp>
        <p:nvSpPr>
          <p:cNvPr id="3" name="Content Placeholder 2"/>
          <p:cNvSpPr>
            <a:spLocks noGrp="1"/>
          </p:cNvSpPr>
          <p:nvPr>
            <p:ph idx="1"/>
          </p:nvPr>
        </p:nvSpPr>
        <p:spPr>
          <a:xfrm>
            <a:off x="648930" y="2438400"/>
            <a:ext cx="6586489" cy="3785419"/>
          </a:xfrm>
        </p:spPr>
        <p:txBody>
          <a:bodyPr>
            <a:normAutofit/>
          </a:bodyPr>
          <a:lstStyle/>
          <a:p>
            <a:r>
              <a:rPr lang="en-US" sz="2400" dirty="0"/>
              <a:t>Between the death of his mother and the revolutionaries in Germany, Adolph developed a deep hatred for Jewish people.</a:t>
            </a:r>
          </a:p>
          <a:p>
            <a:r>
              <a:rPr lang="en-US" sz="2400" dirty="0">
                <a:solidFill>
                  <a:srgbClr val="FFFF00"/>
                </a:solidFill>
              </a:rPr>
              <a:t>Adolph worked with the German Workers Party. He held many protests and used intense propaganda to gain support.</a:t>
            </a:r>
          </a:p>
          <a:p>
            <a:r>
              <a:rPr lang="en-US" sz="2400" dirty="0"/>
              <a:t>During a rally, he resisted the police and received a 5-year prison sentence.</a:t>
            </a:r>
          </a:p>
        </p:txBody>
      </p:sp>
    </p:spTree>
    <p:extLst>
      <p:ext uri="{BB962C8B-B14F-4D97-AF65-F5344CB8AC3E}">
        <p14:creationId xmlns:p14="http://schemas.microsoft.com/office/powerpoint/2010/main" val="14648052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4493" r="5382"/>
          <a:stretch/>
        </p:blipFill>
        <p:spPr>
          <a:xfrm>
            <a:off x="20" y="10"/>
            <a:ext cx="4635571" cy="6857990"/>
          </a:xfrm>
          <a:prstGeom prst="rect">
            <a:avLst/>
          </a:prstGeom>
          <a:effectLst/>
        </p:spPr>
      </p:pic>
      <p:sp>
        <p:nvSpPr>
          <p:cNvPr id="2" name="Title 1"/>
          <p:cNvSpPr>
            <a:spLocks noGrp="1"/>
          </p:cNvSpPr>
          <p:nvPr>
            <p:ph type="title"/>
          </p:nvPr>
        </p:nvSpPr>
        <p:spPr>
          <a:xfrm>
            <a:off x="4965430" y="629268"/>
            <a:ext cx="6586491" cy="1286160"/>
          </a:xfrm>
        </p:spPr>
        <p:txBody>
          <a:bodyPr anchor="b">
            <a:normAutofit/>
          </a:bodyPr>
          <a:lstStyle/>
          <a:p>
            <a:r>
              <a:rPr lang="en-US" dirty="0"/>
              <a:t>Mein </a:t>
            </a:r>
            <a:r>
              <a:rPr lang="en-US" dirty="0" err="1"/>
              <a:t>Kampf</a:t>
            </a:r>
            <a:endParaRPr lang="en-US" dirty="0"/>
          </a:p>
        </p:txBody>
      </p:sp>
      <p:sp>
        <p:nvSpPr>
          <p:cNvPr id="3" name="Content Placeholder 2"/>
          <p:cNvSpPr>
            <a:spLocks noGrp="1"/>
          </p:cNvSpPr>
          <p:nvPr>
            <p:ph idx="1"/>
          </p:nvPr>
        </p:nvSpPr>
        <p:spPr>
          <a:xfrm>
            <a:off x="4965431" y="2438400"/>
            <a:ext cx="6586489" cy="3785419"/>
          </a:xfrm>
        </p:spPr>
        <p:txBody>
          <a:bodyPr>
            <a:normAutofit/>
          </a:bodyPr>
          <a:lstStyle/>
          <a:p>
            <a:r>
              <a:rPr lang="en-US" sz="2000" dirty="0"/>
              <a:t>He only serves 9 months out of his 5-year sentence.</a:t>
            </a:r>
          </a:p>
          <a:p>
            <a:r>
              <a:rPr lang="en-US" altLang="en-US" sz="2000" dirty="0">
                <a:solidFill>
                  <a:srgbClr val="FFFF00"/>
                </a:solidFill>
              </a:rPr>
              <a:t>He writes his book, “Mein </a:t>
            </a:r>
            <a:r>
              <a:rPr lang="en-US" altLang="en-US" sz="2000" dirty="0" err="1">
                <a:solidFill>
                  <a:srgbClr val="FFFF00"/>
                </a:solidFill>
              </a:rPr>
              <a:t>Kampf</a:t>
            </a:r>
            <a:r>
              <a:rPr lang="en-US" altLang="en-US" sz="2000" dirty="0">
                <a:solidFill>
                  <a:srgbClr val="FFFF00"/>
                </a:solidFill>
              </a:rPr>
              <a:t>” or “My Struggle” where he outlines his hatred for Jews and non-Germans.  He places the blames of Germany’s economic ruin on them. </a:t>
            </a:r>
          </a:p>
          <a:p>
            <a:r>
              <a:rPr lang="en-US" sz="2000" dirty="0"/>
              <a:t>After prison, Adolph worked harder to gain support through speaking publicly about his idea of a “pure German race”.</a:t>
            </a:r>
          </a:p>
        </p:txBody>
      </p:sp>
    </p:spTree>
    <p:extLst>
      <p:ext uri="{BB962C8B-B14F-4D97-AF65-F5344CB8AC3E}">
        <p14:creationId xmlns:p14="http://schemas.microsoft.com/office/powerpoint/2010/main" val="5815940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hitler_propagand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6718327" y="566055"/>
            <a:ext cx="4502332" cy="584825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 name="Picture 8" descr="nsda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1307122" y="566056"/>
            <a:ext cx="4157745" cy="584825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6931969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9" descr="hi04005"/>
          <p:cNvPicPr>
            <a:picLocks noChangeAspect="1" noChangeArrowheads="1"/>
          </p:cNvPicPr>
          <p:nvPr/>
        </p:nvPicPr>
        <p:blipFill rotWithShape="1">
          <a:blip r:embed="rId2">
            <a:extLst>
              <a:ext uri="{28A0092B-C50C-407E-A947-70E740481C1C}">
                <a14:useLocalDpi xmlns:a14="http://schemas.microsoft.com/office/drawing/2010/main" val="0"/>
              </a:ext>
            </a:extLst>
          </a:blip>
          <a:srcRect l="7263" r="3" b="3"/>
          <a:stretch/>
        </p:blipFill>
        <p:spPr>
          <a:xfrm>
            <a:off x="7556409" y="640082"/>
            <a:ext cx="3995928" cy="5577837"/>
          </a:xfrm>
          <a:prstGeom prst="rect">
            <a:avLst/>
          </a:prstGeom>
          <a:noFill/>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itle 1"/>
          <p:cNvSpPr>
            <a:spLocks noGrp="1"/>
          </p:cNvSpPr>
          <p:nvPr>
            <p:ph type="title"/>
          </p:nvPr>
        </p:nvSpPr>
        <p:spPr>
          <a:xfrm>
            <a:off x="648929" y="629266"/>
            <a:ext cx="6586491" cy="1676603"/>
          </a:xfrm>
        </p:spPr>
        <p:txBody>
          <a:bodyPr>
            <a:normAutofit/>
          </a:bodyPr>
          <a:lstStyle/>
          <a:p>
            <a:r>
              <a:rPr lang="en-US" dirty="0"/>
              <a:t>Rise to Power</a:t>
            </a:r>
          </a:p>
        </p:txBody>
      </p:sp>
      <p:sp>
        <p:nvSpPr>
          <p:cNvPr id="3" name="Content Placeholder 2"/>
          <p:cNvSpPr>
            <a:spLocks noGrp="1"/>
          </p:cNvSpPr>
          <p:nvPr>
            <p:ph idx="1"/>
          </p:nvPr>
        </p:nvSpPr>
        <p:spPr>
          <a:xfrm>
            <a:off x="648930" y="2438400"/>
            <a:ext cx="6586489" cy="3785419"/>
          </a:xfrm>
        </p:spPr>
        <p:txBody>
          <a:bodyPr>
            <a:normAutofit lnSpcReduction="10000"/>
          </a:bodyPr>
          <a:lstStyle/>
          <a:p>
            <a:r>
              <a:rPr lang="en-US" altLang="en-US" sz="2400" dirty="0"/>
              <a:t>Hitler becomes a renowned speaker and attracts thousands to his political speeches. </a:t>
            </a:r>
          </a:p>
          <a:p>
            <a:r>
              <a:rPr lang="en-US" altLang="en-US" sz="2400" dirty="0">
                <a:solidFill>
                  <a:srgbClr val="FFFF00"/>
                </a:solidFill>
              </a:rPr>
              <a:t>Hitler runs for Chancellor under the Nazi Party and wins.  The Nazi Party was the most elected political party during the election.</a:t>
            </a:r>
          </a:p>
          <a:p>
            <a:r>
              <a:rPr lang="en-US" sz="2400" dirty="0"/>
              <a:t>Begins to put his plans into action and removes anyone who disagrees with him.</a:t>
            </a:r>
          </a:p>
          <a:p>
            <a:r>
              <a:rPr lang="en-US" sz="2400" dirty="0">
                <a:solidFill>
                  <a:srgbClr val="FFFF00"/>
                </a:solidFill>
              </a:rPr>
              <a:t>Uses rhetoric revolving the idea of “Lebensraum” or the acquiring of land that Germany needed for its natural growth that needed to occur.</a:t>
            </a:r>
          </a:p>
        </p:txBody>
      </p:sp>
    </p:spTree>
    <p:extLst>
      <p:ext uri="{BB962C8B-B14F-4D97-AF65-F5344CB8AC3E}">
        <p14:creationId xmlns:p14="http://schemas.microsoft.com/office/powerpoint/2010/main" val="3655048833"/>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1600</TotalTime>
  <Words>1070</Words>
  <Application>Microsoft Office PowerPoint</Application>
  <PresentationFormat>Widescreen</PresentationFormat>
  <Paragraphs>90</Paragraphs>
  <Slides>22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Berlin Sans FB</vt:lpstr>
      <vt:lpstr>Calibri</vt:lpstr>
      <vt:lpstr>Comic Sans MS</vt:lpstr>
      <vt:lpstr>Trebuchet MS</vt:lpstr>
      <vt:lpstr>Berlin</vt:lpstr>
      <vt:lpstr>The Rise of Dictators</vt:lpstr>
      <vt:lpstr>Hitler’s Rise to Power</vt:lpstr>
      <vt:lpstr>Fascism </vt:lpstr>
      <vt:lpstr>Early Life</vt:lpstr>
      <vt:lpstr>WW I</vt:lpstr>
      <vt:lpstr>Weimar Republic</vt:lpstr>
      <vt:lpstr>Mein Kampf</vt:lpstr>
      <vt:lpstr>PowerPoint Presentation</vt:lpstr>
      <vt:lpstr>Rise to Power</vt:lpstr>
      <vt:lpstr> Hitler’s Germany and Nazism</vt:lpstr>
      <vt:lpstr>Mussolini’s Rise to Power</vt:lpstr>
      <vt:lpstr>Post-WWI Problems</vt:lpstr>
      <vt:lpstr>The Treaty of Versailles</vt:lpstr>
      <vt:lpstr>Mussolini gains Power</vt:lpstr>
      <vt:lpstr>1922 March of Rome </vt:lpstr>
      <vt:lpstr>PowerPoint Presentation</vt:lpstr>
      <vt:lpstr>PowerPoint Presentation</vt:lpstr>
      <vt:lpstr>PowerPoint Presentation</vt:lpstr>
      <vt:lpstr>Mussolini and Hitler</vt:lpstr>
      <vt:lpstr>Italy during World War II</vt:lpstr>
      <vt:lpstr>Mussolini’s Execution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Rise of Dictators</dc:title>
  <dc:creator>Andrew Hunter</dc:creator>
  <cp:lastModifiedBy>Jeremiah W. Smith</cp:lastModifiedBy>
  <cp:revision>20</cp:revision>
  <dcterms:created xsi:type="dcterms:W3CDTF">2017-03-03T18:27:20Z</dcterms:created>
  <dcterms:modified xsi:type="dcterms:W3CDTF">2017-03-07T14:42:17Z</dcterms:modified>
</cp:coreProperties>
</file>