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761" autoAdjust="0"/>
    <p:restoredTop sz="94660"/>
  </p:normalViewPr>
  <p:slideViewPr>
    <p:cSldViewPr snapToGrid="0">
      <p:cViewPr>
        <p:scale>
          <a:sx n="43" d="100"/>
          <a:sy n="43" d="100"/>
        </p:scale>
        <p:origin x="744" y="20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5CA4D8E-0275-4B95-8605-9A080DB04E9E}" type="datetimeFigureOut">
              <a:rPr lang="en-US" smtClean="0"/>
              <a:t>2/13/17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EC9E6-CCCB-4592-B089-BA0333DD9383}" type="slidenum">
              <a:rPr lang="en-US" smtClean="0"/>
              <a:t>‹#›</a:t>
            </a:fld>
            <a:endParaRPr lang="en-US"/>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2503835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CA4D8E-0275-4B95-8605-9A080DB04E9E}" type="datetimeFigureOut">
              <a:rPr lang="en-US" smtClean="0"/>
              <a:t>2/13/17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EC9E6-CCCB-4592-B089-BA0333DD9383}" type="slidenum">
              <a:rPr lang="en-US" smtClean="0"/>
              <a:t>‹#›</a:t>
            </a:fld>
            <a:endParaRPr lang="en-US"/>
          </a:p>
        </p:txBody>
      </p:sp>
    </p:spTree>
    <p:extLst>
      <p:ext uri="{BB962C8B-B14F-4D97-AF65-F5344CB8AC3E}">
        <p14:creationId xmlns:p14="http://schemas.microsoft.com/office/powerpoint/2010/main" val="25820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CA4D8E-0275-4B95-8605-9A080DB04E9E}" type="datetimeFigureOut">
              <a:rPr lang="en-US" smtClean="0"/>
              <a:t>2/13/17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EC9E6-CCCB-4592-B089-BA0333DD9383}" type="slidenum">
              <a:rPr lang="en-US" smtClean="0"/>
              <a:t>‹#›</a:t>
            </a:fld>
            <a:endParaRPr lang="en-US"/>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5448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CA4D8E-0275-4B95-8605-9A080DB04E9E}" type="datetimeFigureOut">
              <a:rPr lang="en-US" smtClean="0"/>
              <a:t>2/13/17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EC9E6-CCCB-4592-B089-BA0333DD9383}" type="slidenum">
              <a:rPr lang="en-US" smtClean="0"/>
              <a:t>‹#›</a:t>
            </a:fld>
            <a:endParaRPr lang="en-US"/>
          </a:p>
        </p:txBody>
      </p:sp>
    </p:spTree>
    <p:extLst>
      <p:ext uri="{BB962C8B-B14F-4D97-AF65-F5344CB8AC3E}">
        <p14:creationId xmlns:p14="http://schemas.microsoft.com/office/powerpoint/2010/main" val="266167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CA4D8E-0275-4B95-8605-9A080DB04E9E}" type="datetimeFigureOut">
              <a:rPr lang="en-US" smtClean="0"/>
              <a:t>2/13/17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EC9E6-CCCB-4592-B089-BA0333DD938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34053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CA4D8E-0275-4B95-8605-9A080DB04E9E}" type="datetimeFigureOut">
              <a:rPr lang="en-US" smtClean="0"/>
              <a:t>2/13/17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EC9E6-CCCB-4592-B089-BA0333DD9383}" type="slidenum">
              <a:rPr lang="en-US" smtClean="0"/>
              <a:t>‹#›</a:t>
            </a:fld>
            <a:endParaRPr lang="en-US"/>
          </a:p>
        </p:txBody>
      </p:sp>
    </p:spTree>
    <p:extLst>
      <p:ext uri="{BB962C8B-B14F-4D97-AF65-F5344CB8AC3E}">
        <p14:creationId xmlns:p14="http://schemas.microsoft.com/office/powerpoint/2010/main" val="266101005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CA4D8E-0275-4B95-8605-9A080DB04E9E}" type="datetimeFigureOut">
              <a:rPr lang="en-US" smtClean="0"/>
              <a:t>2/13/17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EEC9E6-CCCB-4592-B089-BA0333DD9383}" type="slidenum">
              <a:rPr lang="en-US" smtClean="0"/>
              <a:t>‹#›</a:t>
            </a:fld>
            <a:endParaRPr lang="en-US"/>
          </a:p>
        </p:txBody>
      </p:sp>
    </p:spTree>
    <p:extLst>
      <p:ext uri="{BB962C8B-B14F-4D97-AF65-F5344CB8AC3E}">
        <p14:creationId xmlns:p14="http://schemas.microsoft.com/office/powerpoint/2010/main" val="62277450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CA4D8E-0275-4B95-8605-9A080DB04E9E}" type="datetimeFigureOut">
              <a:rPr lang="en-US" smtClean="0"/>
              <a:t>2/13/17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EEC9E6-CCCB-4592-B089-BA0333DD9383}" type="slidenum">
              <a:rPr lang="en-US" smtClean="0"/>
              <a:t>‹#›</a:t>
            </a:fld>
            <a:endParaRPr lang="en-US"/>
          </a:p>
        </p:txBody>
      </p:sp>
    </p:spTree>
    <p:extLst>
      <p:ext uri="{BB962C8B-B14F-4D97-AF65-F5344CB8AC3E}">
        <p14:creationId xmlns:p14="http://schemas.microsoft.com/office/powerpoint/2010/main" val="1319402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CA4D8E-0275-4B95-8605-9A080DB04E9E}" type="datetimeFigureOut">
              <a:rPr lang="en-US" smtClean="0"/>
              <a:t>2/13/17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EEC9E6-CCCB-4592-B089-BA0333DD9383}" type="slidenum">
              <a:rPr lang="en-US" smtClean="0"/>
              <a:t>‹#›</a:t>
            </a:fld>
            <a:endParaRPr lang="en-US"/>
          </a:p>
        </p:txBody>
      </p:sp>
    </p:spTree>
    <p:extLst>
      <p:ext uri="{BB962C8B-B14F-4D97-AF65-F5344CB8AC3E}">
        <p14:creationId xmlns:p14="http://schemas.microsoft.com/office/powerpoint/2010/main" val="204506024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5CA4D8E-0275-4B95-8605-9A080DB04E9E}" type="datetimeFigureOut">
              <a:rPr lang="en-US" smtClean="0"/>
              <a:t>2/13/17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EC9E6-CCCB-4592-B089-BA0333DD9383}" type="slidenum">
              <a:rPr lang="en-US" smtClean="0"/>
              <a:t>‹#›</a:t>
            </a:fld>
            <a:endParaRPr lang="en-US"/>
          </a:p>
        </p:txBody>
      </p:sp>
    </p:spTree>
    <p:extLst>
      <p:ext uri="{BB962C8B-B14F-4D97-AF65-F5344CB8AC3E}">
        <p14:creationId xmlns:p14="http://schemas.microsoft.com/office/powerpoint/2010/main" val="421995988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CA4D8E-0275-4B95-8605-9A080DB04E9E}" type="datetimeFigureOut">
              <a:rPr lang="en-US" smtClean="0"/>
              <a:t>2/13/17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EC9E6-CCCB-4592-B089-BA0333DD938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36462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5CA4D8E-0275-4B95-8605-9A080DB04E9E}" type="datetimeFigureOut">
              <a:rPr lang="en-US" smtClean="0"/>
              <a:t>2/13/17</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0EEC9E6-CCCB-4592-B089-BA0333DD9383}" type="slidenum">
              <a:rPr lang="en-US" smtClean="0"/>
              <a:t>‹#›</a:t>
            </a:fld>
            <a:endParaRPr lang="en-US"/>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0102043"/>
      </p:ext>
    </p:extLst>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IiR-bnCHIYo" TargetMode="External"/><Relationship Id="rId4" Type="http://schemas.openxmlformats.org/officeDocument/2006/relationships/image" Target="../media/image4.jpeg"/><Relationship Id="rId1" Type="http://schemas.openxmlformats.org/officeDocument/2006/relationships/video" Target="https://www.youtube.com/embed/IiR-bnCHIYo" TargetMode="Externa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Verbal Irony and Tone</a:t>
            </a:r>
            <a:endParaRPr lang="en-US" dirty="0"/>
          </a:p>
        </p:txBody>
      </p:sp>
      <p:sp>
        <p:nvSpPr>
          <p:cNvPr id="3" name="Subtitle 2"/>
          <p:cNvSpPr>
            <a:spLocks noGrp="1"/>
          </p:cNvSpPr>
          <p:nvPr>
            <p:ph type="subTitle" idx="1"/>
          </p:nvPr>
        </p:nvSpPr>
        <p:spPr/>
        <p:txBody>
          <a:bodyPr/>
          <a:lstStyle/>
          <a:p>
            <a:endParaRPr lang="en-US" dirty="0"/>
          </a:p>
        </p:txBody>
      </p:sp>
      <p:sp>
        <p:nvSpPr>
          <p:cNvPr id="4" name="Rectangular Callout 3"/>
          <p:cNvSpPr/>
          <p:nvPr/>
        </p:nvSpPr>
        <p:spPr>
          <a:xfrm>
            <a:off x="307570" y="349135"/>
            <a:ext cx="2485506" cy="1687483"/>
          </a:xfrm>
          <a:prstGeom prst="wedgeRectCallou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 name="Oval Callout 4"/>
          <p:cNvSpPr/>
          <p:nvPr/>
        </p:nvSpPr>
        <p:spPr>
          <a:xfrm>
            <a:off x="8980516" y="2543695"/>
            <a:ext cx="2460567" cy="1695797"/>
          </a:xfrm>
          <a:prstGeom prst="wedgeEllipseCallou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Rounded Rectangular Callout 5"/>
          <p:cNvSpPr/>
          <p:nvPr/>
        </p:nvSpPr>
        <p:spPr>
          <a:xfrm>
            <a:off x="4609407" y="1461321"/>
            <a:ext cx="2202873" cy="1778924"/>
          </a:xfrm>
          <a:prstGeom prst="wedgeRoundRectCallou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TextBox 6"/>
          <p:cNvSpPr txBox="1"/>
          <p:nvPr/>
        </p:nvSpPr>
        <p:spPr>
          <a:xfrm>
            <a:off x="515389" y="615142"/>
            <a:ext cx="2011680" cy="1077218"/>
          </a:xfrm>
          <a:prstGeom prst="rect">
            <a:avLst/>
          </a:prstGeom>
          <a:noFill/>
        </p:spPr>
        <p:txBody>
          <a:bodyPr wrap="square" rtlCol="0">
            <a:spAutoFit/>
          </a:bodyPr>
          <a:lstStyle/>
          <a:p>
            <a:r>
              <a:rPr lang="en-US" sz="3200" dirty="0" smtClean="0"/>
              <a:t>Cool story, bro.</a:t>
            </a:r>
            <a:endParaRPr lang="en-US" sz="3200" dirty="0"/>
          </a:p>
        </p:txBody>
      </p:sp>
      <p:sp>
        <p:nvSpPr>
          <p:cNvPr id="8" name="TextBox 7"/>
          <p:cNvSpPr txBox="1"/>
          <p:nvPr/>
        </p:nvSpPr>
        <p:spPr>
          <a:xfrm>
            <a:off x="5008418" y="1812174"/>
            <a:ext cx="1496291" cy="1077218"/>
          </a:xfrm>
          <a:prstGeom prst="rect">
            <a:avLst/>
          </a:prstGeom>
          <a:noFill/>
        </p:spPr>
        <p:txBody>
          <a:bodyPr wrap="square" rtlCol="0">
            <a:spAutoFit/>
          </a:bodyPr>
          <a:lstStyle/>
          <a:p>
            <a:r>
              <a:rPr lang="en-US" sz="3200" dirty="0" smtClean="0"/>
              <a:t>What a shame.</a:t>
            </a:r>
            <a:endParaRPr lang="en-US" sz="3200" dirty="0"/>
          </a:p>
        </p:txBody>
      </p:sp>
      <p:sp>
        <p:nvSpPr>
          <p:cNvPr id="9" name="TextBox 8"/>
          <p:cNvSpPr txBox="1"/>
          <p:nvPr/>
        </p:nvSpPr>
        <p:spPr>
          <a:xfrm>
            <a:off x="9551323" y="2889392"/>
            <a:ext cx="1562793" cy="954107"/>
          </a:xfrm>
          <a:prstGeom prst="rect">
            <a:avLst/>
          </a:prstGeom>
          <a:noFill/>
        </p:spPr>
        <p:txBody>
          <a:bodyPr wrap="square" rtlCol="0">
            <a:spAutoFit/>
          </a:bodyPr>
          <a:lstStyle/>
          <a:p>
            <a:r>
              <a:rPr lang="en-US" sz="2800" dirty="0" smtClean="0"/>
              <a:t>You’re the worst.</a:t>
            </a:r>
            <a:endParaRPr lang="en-US" sz="2800" dirty="0"/>
          </a:p>
        </p:txBody>
      </p:sp>
    </p:spTree>
    <p:extLst>
      <p:ext uri="{BB962C8B-B14F-4D97-AF65-F5344CB8AC3E}">
        <p14:creationId xmlns:p14="http://schemas.microsoft.com/office/powerpoint/2010/main" val="943750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r>
              <a:rPr lang="en-US" sz="2800" dirty="0" smtClean="0"/>
              <a:t>Students will be </a:t>
            </a:r>
            <a:r>
              <a:rPr lang="en-US" sz="2800" dirty="0" smtClean="0"/>
              <a:t>able to understand verbal </a:t>
            </a:r>
            <a:r>
              <a:rPr lang="en-US" sz="2800" dirty="0" smtClean="0"/>
              <a:t>irony and tone by</a:t>
            </a:r>
          </a:p>
          <a:p>
            <a:pPr marL="457200" indent="-457200">
              <a:buFont typeface="+mj-lt"/>
              <a:buAutoNum type="arabicPeriod"/>
            </a:pPr>
            <a:r>
              <a:rPr lang="en-US" sz="2800" dirty="0" smtClean="0"/>
              <a:t>Taking notes</a:t>
            </a:r>
          </a:p>
          <a:p>
            <a:pPr marL="457200" indent="-457200">
              <a:buFont typeface="+mj-lt"/>
              <a:buAutoNum type="arabicPeriod"/>
            </a:pPr>
            <a:r>
              <a:rPr lang="en-US" sz="2800" dirty="0" smtClean="0"/>
              <a:t>Participating in a skit</a:t>
            </a:r>
            <a:endParaRPr lang="en-US" sz="2800" dirty="0"/>
          </a:p>
        </p:txBody>
      </p:sp>
      <p:pic>
        <p:nvPicPr>
          <p:cNvPr id="5" name="Picture 4" descr="Teatro Aficionado: II Certamen de Teatro Aficionado de Pioz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4544" y="4007271"/>
            <a:ext cx="2843087" cy="2503257"/>
          </a:xfrm>
          <a:prstGeom prst="rect">
            <a:avLst/>
          </a:prstGeom>
        </p:spPr>
      </p:pic>
      <p:pic>
        <p:nvPicPr>
          <p:cNvPr id="7" name="Picture 6" descr="&lt;strong&gt;Notes&lt;/strong&gt; flat ico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7748" y="4670975"/>
            <a:ext cx="1945955" cy="1945955"/>
          </a:xfrm>
          <a:prstGeom prst="rect">
            <a:avLst/>
          </a:prstGeom>
        </p:spPr>
      </p:pic>
    </p:spTree>
    <p:extLst>
      <p:ext uri="{BB962C8B-B14F-4D97-AF65-F5344CB8AC3E}">
        <p14:creationId xmlns:p14="http://schemas.microsoft.com/office/powerpoint/2010/main" val="2238751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Verbal irony</a:t>
            </a:r>
            <a:endParaRPr lang="en-US" dirty="0"/>
          </a:p>
        </p:txBody>
      </p:sp>
      <p:sp>
        <p:nvSpPr>
          <p:cNvPr id="3" name="Content Placeholder 2"/>
          <p:cNvSpPr>
            <a:spLocks noGrp="1"/>
          </p:cNvSpPr>
          <p:nvPr>
            <p:ph idx="1"/>
          </p:nvPr>
        </p:nvSpPr>
        <p:spPr/>
        <p:txBody>
          <a:bodyPr>
            <a:normAutofit fontScale="85000" lnSpcReduction="10000"/>
          </a:bodyPr>
          <a:lstStyle/>
          <a:p>
            <a:r>
              <a:rPr lang="en-US" sz="2800" dirty="0" smtClean="0"/>
              <a:t>What is it?</a:t>
            </a:r>
          </a:p>
          <a:p>
            <a:pPr marL="0" indent="0">
              <a:buNone/>
            </a:pPr>
            <a:r>
              <a:rPr lang="en-US" sz="2800" dirty="0" smtClean="0"/>
              <a:t>	Irony is the difference between expectation and reality. To be exact, verbal irony is </a:t>
            </a:r>
            <a:r>
              <a:rPr lang="en-US" sz="2800" u="sng" dirty="0" smtClean="0"/>
              <a:t>an expression of words that convey the opposite of what one means</a:t>
            </a:r>
            <a:r>
              <a:rPr lang="en-US" sz="2800" dirty="0" smtClean="0"/>
              <a:t>. It is important to understand that saying the opposite of what you mean is not the same as lying. </a:t>
            </a:r>
          </a:p>
          <a:p>
            <a:r>
              <a:rPr lang="en-US" sz="2800" dirty="0" smtClean="0"/>
              <a:t>Why use it?</a:t>
            </a:r>
          </a:p>
          <a:p>
            <a:pPr marL="128016" lvl="1" indent="0">
              <a:buNone/>
            </a:pPr>
            <a:r>
              <a:rPr lang="en-US" sz="2800" dirty="0"/>
              <a:t> </a:t>
            </a:r>
            <a:r>
              <a:rPr lang="en-US" sz="2800" dirty="0" smtClean="0"/>
              <a:t>	Verbal irony is used to amplify a situation. When someone chooses to use irony, their </a:t>
            </a:r>
            <a:r>
              <a:rPr lang="en-US" sz="2800" u="sng" dirty="0" smtClean="0"/>
              <a:t>goal is to emphasize a specific point</a:t>
            </a:r>
            <a:r>
              <a:rPr lang="en-US" sz="2800" dirty="0" smtClean="0"/>
              <a:t>. In order for any type of irony to be successful, </a:t>
            </a:r>
            <a:r>
              <a:rPr lang="en-US" sz="2800" u="sng" dirty="0" smtClean="0"/>
              <a:t>the intended audience must be able to recognize the difference between what is being said, and what is expected</a:t>
            </a:r>
            <a:r>
              <a:rPr lang="en-US" sz="2800" dirty="0" smtClean="0"/>
              <a:t>. </a:t>
            </a:r>
          </a:p>
          <a:p>
            <a:pPr marL="0" indent="0">
              <a:buNone/>
            </a:pPr>
            <a:r>
              <a:rPr lang="en-US" sz="2800" dirty="0" smtClean="0"/>
              <a:t>	</a:t>
            </a:r>
            <a:endParaRPr lang="en-US" sz="2800" dirty="0"/>
          </a:p>
          <a:p>
            <a:endParaRPr lang="en-US" dirty="0"/>
          </a:p>
        </p:txBody>
      </p:sp>
    </p:spTree>
    <p:extLst>
      <p:ext uri="{BB962C8B-B14F-4D97-AF65-F5344CB8AC3E}">
        <p14:creationId xmlns:p14="http://schemas.microsoft.com/office/powerpoint/2010/main" val="2150576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look like?</a:t>
            </a:r>
            <a:endParaRPr lang="en-US" dirty="0"/>
          </a:p>
        </p:txBody>
      </p:sp>
      <p:sp>
        <p:nvSpPr>
          <p:cNvPr id="3" name="Content Placeholder 2"/>
          <p:cNvSpPr>
            <a:spLocks noGrp="1"/>
          </p:cNvSpPr>
          <p:nvPr>
            <p:ph idx="1"/>
          </p:nvPr>
        </p:nvSpPr>
        <p:spPr>
          <a:xfrm>
            <a:off x="1024127" y="1866900"/>
            <a:ext cx="9720073" cy="4610100"/>
          </a:xfrm>
        </p:spPr>
        <p:txBody>
          <a:bodyPr>
            <a:normAutofit/>
          </a:bodyPr>
          <a:lstStyle/>
          <a:p>
            <a:pPr marL="0" indent="0">
              <a:buNone/>
            </a:pPr>
            <a:r>
              <a:rPr lang="en-US" sz="2400" dirty="0" smtClean="0"/>
              <a:t>- Two people are talking about their accomplishments. Person one asks, “Hey, didn’t you just run a marathon?” The second person replies, “Yeah, its no big deal”. </a:t>
            </a:r>
          </a:p>
          <a:p>
            <a:pPr marL="0" indent="0">
              <a:buNone/>
            </a:pPr>
            <a:r>
              <a:rPr lang="en-US" sz="1800" dirty="0" smtClean="0"/>
              <a:t>The second person’s response is a great example of irony. Typically when someone talks about completing a marathon, it is expected that other people will find that impressive; marathons are a lot of work. When the second person says that it’s no big deal, they aim to emphasize the idea that marathons are not easy. </a:t>
            </a:r>
          </a:p>
          <a:p>
            <a:pPr marL="0" indent="0">
              <a:buNone/>
            </a:pPr>
            <a:r>
              <a:rPr lang="en-US" sz="2400" dirty="0" smtClean="0"/>
              <a:t>- You and your family went to the lake over the weekend and while you were there, your dog went swimming. You explain to your friend that on the way back home you had to smell wet dog for four hours. You friend might respond by saying, “Sounds fun”. </a:t>
            </a:r>
          </a:p>
          <a:p>
            <a:pPr marL="0" indent="0">
              <a:buNone/>
            </a:pPr>
            <a:r>
              <a:rPr lang="en-US" sz="1800" dirty="0" smtClean="0"/>
              <a:t>Your friend knows that the smell of wet dog isn’t pleasant. They also understand that sitting in a car with a stinky dog isn’t actually a good time, but they chose to describe it as fun to amplify the unfortunate scenario. </a:t>
            </a:r>
          </a:p>
        </p:txBody>
      </p:sp>
    </p:spTree>
    <p:extLst>
      <p:ext uri="{BB962C8B-B14F-4D97-AF65-F5344CB8AC3E}">
        <p14:creationId xmlns:p14="http://schemas.microsoft.com/office/powerpoint/2010/main" val="463942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Tone and how it effects irony</a:t>
            </a:r>
            <a:endParaRPr lang="en-US" dirty="0"/>
          </a:p>
        </p:txBody>
      </p:sp>
      <p:sp>
        <p:nvSpPr>
          <p:cNvPr id="3" name="Content Placeholder 2"/>
          <p:cNvSpPr>
            <a:spLocks noGrp="1"/>
          </p:cNvSpPr>
          <p:nvPr>
            <p:ph idx="1"/>
          </p:nvPr>
        </p:nvSpPr>
        <p:spPr>
          <a:xfrm>
            <a:off x="1024128" y="2084832"/>
            <a:ext cx="9720073" cy="4023360"/>
          </a:xfrm>
        </p:spPr>
        <p:txBody>
          <a:bodyPr>
            <a:noAutofit/>
          </a:bodyPr>
          <a:lstStyle/>
          <a:p>
            <a:r>
              <a:rPr lang="en-US" sz="2800" u="sng" dirty="0" smtClean="0"/>
              <a:t>Tone is the attitude of a speaker or writer about a topic</a:t>
            </a:r>
            <a:r>
              <a:rPr lang="en-US" sz="2800" dirty="0" smtClean="0"/>
              <a:t>. Tone gives voice to words and phrases and can often change their meaning depending on the kind of tone the speaker chooses. </a:t>
            </a:r>
          </a:p>
          <a:p>
            <a:r>
              <a:rPr lang="en-US" sz="2800" dirty="0" smtClean="0"/>
              <a:t>Depending </a:t>
            </a:r>
            <a:r>
              <a:rPr lang="en-US" sz="2800" dirty="0"/>
              <a:t>on a person’s </a:t>
            </a:r>
            <a:r>
              <a:rPr lang="en-US" sz="2800" dirty="0" smtClean="0"/>
              <a:t>tone </a:t>
            </a:r>
            <a:r>
              <a:rPr lang="en-US" sz="2800" dirty="0"/>
              <a:t>of voice, </a:t>
            </a:r>
            <a:r>
              <a:rPr lang="en-US" sz="2800" u="sng" dirty="0"/>
              <a:t>verbal irony may sound sarcastic</a:t>
            </a:r>
            <a:r>
              <a:rPr lang="en-US" sz="2800" dirty="0"/>
              <a:t>. A person’s words can be </a:t>
            </a:r>
            <a:r>
              <a:rPr lang="en-US" sz="2800" dirty="0" smtClean="0"/>
              <a:t>both ironic </a:t>
            </a:r>
            <a:r>
              <a:rPr lang="en-US" sz="2800" dirty="0"/>
              <a:t>and sarcastic</a:t>
            </a:r>
            <a:r>
              <a:rPr lang="en-US" sz="2800" u="sng" dirty="0"/>
              <a:t>,</a:t>
            </a:r>
            <a:r>
              <a:rPr lang="en-US" sz="2800" dirty="0"/>
              <a:t> </a:t>
            </a:r>
            <a:r>
              <a:rPr lang="en-US" sz="2800" u="sng" dirty="0"/>
              <a:t>but the two are not synonymous</a:t>
            </a:r>
            <a:r>
              <a:rPr lang="en-US" sz="2800" dirty="0"/>
              <a:t>. The goal of sarcasm is slightly different than that of irony. </a:t>
            </a:r>
          </a:p>
          <a:p>
            <a:r>
              <a:rPr lang="en-US" sz="2800" dirty="0"/>
              <a:t>We know that irony is used to emphasize a point, or amplify a situation. Sarcasm, however, has a negative </a:t>
            </a:r>
            <a:r>
              <a:rPr lang="en-US" sz="2800" dirty="0" smtClean="0"/>
              <a:t>agenda. </a:t>
            </a:r>
            <a:r>
              <a:rPr lang="en-US" sz="2800" u="sng" dirty="0"/>
              <a:t>When someone is using sarcasm, they aim to mock or belittle someone or something. </a:t>
            </a:r>
          </a:p>
          <a:p>
            <a:endParaRPr lang="en-US" sz="2800" dirty="0"/>
          </a:p>
        </p:txBody>
      </p:sp>
    </p:spTree>
    <p:extLst>
      <p:ext uri="{BB962C8B-B14F-4D97-AF65-F5344CB8AC3E}">
        <p14:creationId xmlns:p14="http://schemas.microsoft.com/office/powerpoint/2010/main" val="3027487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3"/>
              </a:rPr>
              <a:t>Verbal irony vs. sarcasm</a:t>
            </a:r>
            <a:endParaRPr lang="en-US" dirty="0"/>
          </a:p>
        </p:txBody>
      </p:sp>
      <p:pic>
        <p:nvPicPr>
          <p:cNvPr id="4" name="IiR-bnCHIYo"/>
          <p:cNvPicPr>
            <a:picLocks noGrp="1" noRot="1" noChangeAspect="1"/>
          </p:cNvPicPr>
          <p:nvPr>
            <p:ph idx="1"/>
            <a:videoFile r:link="rId1"/>
          </p:nvPr>
        </p:nvPicPr>
        <p:blipFill>
          <a:blip r:embed="rId4"/>
          <a:stretch>
            <a:fillRect/>
          </a:stretch>
        </p:blipFill>
        <p:spPr>
          <a:xfrm>
            <a:off x="2738438" y="2728855"/>
            <a:ext cx="6291451" cy="3538941"/>
          </a:xfrm>
          <a:prstGeom prst="rect">
            <a:avLst/>
          </a:prstGeom>
        </p:spPr>
      </p:pic>
    </p:spTree>
    <p:extLst>
      <p:ext uri="{BB962C8B-B14F-4D97-AF65-F5344CB8AC3E}">
        <p14:creationId xmlns:p14="http://schemas.microsoft.com/office/powerpoint/2010/main" val="3399942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practice!</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Each table has a slip of paper with a scenario written on it. The </a:t>
            </a:r>
            <a:r>
              <a:rPr lang="en-US" sz="2800" dirty="0"/>
              <a:t>goal of this </a:t>
            </a:r>
            <a:r>
              <a:rPr lang="en-US" sz="2800" dirty="0" smtClean="0"/>
              <a:t>activity </a:t>
            </a:r>
            <a:r>
              <a:rPr lang="en-US" sz="2800" dirty="0"/>
              <a:t>is to see if we can detect the difference between irony and sarcasm through the use of tone. </a:t>
            </a:r>
            <a:r>
              <a:rPr lang="en-US" sz="2800" dirty="0" smtClean="0"/>
              <a:t>So, as </a:t>
            </a:r>
            <a:r>
              <a:rPr lang="en-US" sz="2800" dirty="0"/>
              <a:t>a group, come up with </a:t>
            </a:r>
            <a:r>
              <a:rPr lang="en-US" sz="2800" dirty="0" smtClean="0"/>
              <a:t>both an </a:t>
            </a:r>
            <a:r>
              <a:rPr lang="en-US" sz="2800" dirty="0"/>
              <a:t>ironic and sarcastic response. </a:t>
            </a:r>
            <a:r>
              <a:rPr lang="en-US" sz="2800" dirty="0" smtClean="0"/>
              <a:t>Each group should have two responses. They can be completely different, or they can be the same response said in different tones. After you’ve come up with your responses, you’ll present them to the class and we’ll try to guess whether the response was intended to be ironic or sarcastic.  </a:t>
            </a:r>
            <a:endParaRPr lang="en-US" sz="2800" dirty="0"/>
          </a:p>
        </p:txBody>
      </p:sp>
    </p:spTree>
    <p:extLst>
      <p:ext uri="{BB962C8B-B14F-4D97-AF65-F5344CB8AC3E}">
        <p14:creationId xmlns:p14="http://schemas.microsoft.com/office/powerpoint/2010/main" val="11675894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docProps/app.xml><?xml version="1.0" encoding="utf-8"?>
<Properties xmlns="http://schemas.openxmlformats.org/officeDocument/2006/extended-properties" xmlns:vt="http://schemas.openxmlformats.org/officeDocument/2006/docPropsVTypes">
  <Template>TM02900720[[fn=Integral]]</Template>
  <TotalTime>412</TotalTime>
  <Words>486</Words>
  <Application>Microsoft Macintosh PowerPoint</Application>
  <PresentationFormat>Widescreen</PresentationFormat>
  <Paragraphs>26</Paragraphs>
  <Slides>7</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Tw Cen MT</vt:lpstr>
      <vt:lpstr>Tw Cen MT Condensed</vt:lpstr>
      <vt:lpstr>Wingdings 3</vt:lpstr>
      <vt:lpstr>Integral</vt:lpstr>
      <vt:lpstr>Verbal Irony and Tone</vt:lpstr>
      <vt:lpstr>objective</vt:lpstr>
      <vt:lpstr>Verbal irony</vt:lpstr>
      <vt:lpstr>What does it look like?</vt:lpstr>
      <vt:lpstr>Tone and how it effects irony</vt:lpstr>
      <vt:lpstr>Verbal irony vs. sarcasm</vt:lpstr>
      <vt:lpstr>Let’s practice!</vt:lpstr>
    </vt:vector>
  </TitlesOfParts>
  <Company>Northern Arizona University</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Verbal Irony and Tone</dc:title>
  <dc:creator>Gabrielle Ingargiola</dc:creator>
  <cp:lastModifiedBy>Microsoft Office User</cp:lastModifiedBy>
  <cp:revision>17</cp:revision>
  <dcterms:created xsi:type="dcterms:W3CDTF">2017-02-11T10:39:33Z</dcterms:created>
  <dcterms:modified xsi:type="dcterms:W3CDTF">2017-02-13T22:17:17Z</dcterms:modified>
</cp:coreProperties>
</file>