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6" r:id="rId2"/>
    <p:sldId id="264" r:id="rId3"/>
    <p:sldId id="268" r:id="rId4"/>
    <p:sldId id="269" r:id="rId5"/>
    <p:sldId id="270" r:id="rId6"/>
    <p:sldId id="271" r:id="rId7"/>
    <p:sldId id="257" r:id="rId8"/>
    <p:sldId id="258" r:id="rId9"/>
    <p:sldId id="259" r:id="rId10"/>
    <p:sldId id="260" r:id="rId11"/>
    <p:sldId id="261" r:id="rId12"/>
    <p:sldId id="262" r:id="rId13"/>
    <p:sldId id="263" r:id="rId14"/>
    <p:sldId id="265"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BA13F-A365-4001-A8E6-992EA7ECFC1B}" type="datetimeFigureOut">
              <a:rPr lang="en-US" smtClean="0"/>
              <a:pPr/>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DF01E-BD08-4E6C-AE11-A2B08A8078BD}" type="slidenum">
              <a:rPr lang="en-US" smtClean="0"/>
              <a:pPr/>
              <a:t>‹#›</a:t>
            </a:fld>
            <a:endParaRPr lang="en-US"/>
          </a:p>
        </p:txBody>
      </p:sp>
    </p:spTree>
    <p:extLst>
      <p:ext uri="{BB962C8B-B14F-4D97-AF65-F5344CB8AC3E}">
        <p14:creationId xmlns:p14="http://schemas.microsoft.com/office/powerpoint/2010/main" val="169129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19DA3-76A1-46C9-BD3A-C48D50649AE7}" type="slidenum">
              <a:rPr lang="en-US" smtClean="0"/>
              <a:pPr/>
              <a:t>13</a:t>
            </a:fld>
            <a:endParaRPr lang="en-US"/>
          </a:p>
        </p:txBody>
      </p:sp>
    </p:spTree>
    <p:extLst>
      <p:ext uri="{BB962C8B-B14F-4D97-AF65-F5344CB8AC3E}">
        <p14:creationId xmlns:p14="http://schemas.microsoft.com/office/powerpoint/2010/main" val="151744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BA9015-FEB2-4ECD-8853-694165EEECD0}"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7942595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A9015-FEB2-4ECD-8853-694165EEECD0}"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34331265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A9015-FEB2-4ECD-8853-694165EEECD0}"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36439535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A9015-FEB2-4ECD-8853-694165EEECD0}"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23775558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A9015-FEB2-4ECD-8853-694165EEECD0}"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19704309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BA9015-FEB2-4ECD-8853-694165EEECD0}"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6250053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BA9015-FEB2-4ECD-8853-694165EEECD0}" type="datetimeFigureOut">
              <a:rPr lang="en-US" smtClean="0"/>
              <a:pPr/>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35492046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A9015-FEB2-4ECD-8853-694165EEECD0}"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22176401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A9015-FEB2-4ECD-8853-694165EEECD0}"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28394705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A9015-FEB2-4ECD-8853-694165EEECD0}"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1836083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A9015-FEB2-4ECD-8853-694165EEECD0}"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6DE77-590C-4E31-BBFB-C6FB86F9F62D}" type="slidenum">
              <a:rPr lang="en-US" smtClean="0"/>
              <a:pPr/>
              <a:t>‹#›</a:t>
            </a:fld>
            <a:endParaRPr lang="en-US"/>
          </a:p>
        </p:txBody>
      </p:sp>
    </p:spTree>
    <p:extLst>
      <p:ext uri="{BB962C8B-B14F-4D97-AF65-F5344CB8AC3E}">
        <p14:creationId xmlns:p14="http://schemas.microsoft.com/office/powerpoint/2010/main" val="28857715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A9015-FEB2-4ECD-8853-694165EEECD0}" type="datetimeFigureOut">
              <a:rPr lang="en-US" smtClean="0"/>
              <a:pPr/>
              <a:t>9/13/2016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DE77-590C-4E31-BBFB-C6FB86F9F62D}" type="slidenum">
              <a:rPr lang="en-US" smtClean="0"/>
              <a:pPr/>
              <a:t>‹#›</a:t>
            </a:fld>
            <a:endParaRPr lang="en-US"/>
          </a:p>
        </p:txBody>
      </p:sp>
    </p:spTree>
    <p:extLst>
      <p:ext uri="{BB962C8B-B14F-4D97-AF65-F5344CB8AC3E}">
        <p14:creationId xmlns:p14="http://schemas.microsoft.com/office/powerpoint/2010/main" val="37913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 Target="slide9.xml"/><Relationship Id="rId7" Type="http://schemas.openxmlformats.org/officeDocument/2006/relationships/image" Target="../media/image4.jpe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10.xml"/><Relationship Id="rId4" Type="http://schemas.openxmlformats.org/officeDocument/2006/relationships/slide" Target="slide13.xml"/><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5.jpeg"/><Relationship Id="rId3" Type="http://schemas.openxmlformats.org/officeDocument/2006/relationships/slide" Target="slide11.xml"/><Relationship Id="rId7" Type="http://schemas.openxmlformats.org/officeDocument/2006/relationships/slide" Target="slide13.xml"/><Relationship Id="rId12" Type="http://schemas.openxmlformats.org/officeDocument/2006/relationships/hyperlink" Target="http://www.whitehouse.gov/"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4.jpeg"/><Relationship Id="rId5" Type="http://schemas.openxmlformats.org/officeDocument/2006/relationships/slide" Target="slide12.xml"/><Relationship Id="rId15" Type="http://schemas.openxmlformats.org/officeDocument/2006/relationships/image" Target="../media/image6.jpeg"/><Relationship Id="rId10" Type="http://schemas.openxmlformats.org/officeDocument/2006/relationships/hyperlink" Target="http://www.house.gov/" TargetMode="External"/><Relationship Id="rId4" Type="http://schemas.openxmlformats.org/officeDocument/2006/relationships/slide" Target="slide9.xml"/><Relationship Id="rId9" Type="http://schemas.openxmlformats.org/officeDocument/2006/relationships/hyperlink" Target="http://www.senate.gov/" TargetMode="External"/><Relationship Id="rId14" Type="http://schemas.openxmlformats.org/officeDocument/2006/relationships/hyperlink" Target="http://www.supremecourt.gov/"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11 at 12.46.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71558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fontScale="92500"/>
          </a:bodyPr>
          <a:lstStyle/>
          <a:p>
            <a:pPr marL="0" indent="0">
              <a:buNone/>
            </a:pPr>
            <a:endParaRPr lang="en-US" sz="4400" dirty="0" smtClean="0">
              <a:latin typeface="Andalus" pitchFamily="18" charset="-78"/>
              <a:cs typeface="Andalus" pitchFamily="18" charset="-78"/>
            </a:endParaRPr>
          </a:p>
          <a:p>
            <a:r>
              <a:rPr lang="en-US" sz="4400" dirty="0" smtClean="0">
                <a:latin typeface="Andalus" pitchFamily="18" charset="-78"/>
                <a:cs typeface="Andalus" pitchFamily="18" charset="-78"/>
              </a:rPr>
              <a:t>The President </a:t>
            </a:r>
            <a:r>
              <a:rPr lang="en-US" sz="4400" u="sng" dirty="0" smtClean="0">
                <a:latin typeface="Andalus" pitchFamily="18" charset="-78"/>
                <a:cs typeface="Andalus" pitchFamily="18" charset="-78"/>
              </a:rPr>
              <a:t>appoints </a:t>
            </a:r>
            <a:r>
              <a:rPr lang="en-US" sz="4400" u="sng" dirty="0">
                <a:latin typeface="Andalus" pitchFamily="18" charset="-78"/>
                <a:cs typeface="Andalus" pitchFamily="18" charset="-78"/>
              </a:rPr>
              <a:t>j</a:t>
            </a:r>
            <a:r>
              <a:rPr lang="en-US" sz="4400" u="sng" dirty="0" smtClean="0">
                <a:latin typeface="Andalus" pitchFamily="18" charset="-78"/>
                <a:cs typeface="Andalus" pitchFamily="18" charset="-78"/>
              </a:rPr>
              <a:t>ustices </a:t>
            </a:r>
            <a:r>
              <a:rPr lang="en-US" sz="4400" dirty="0" smtClean="0">
                <a:latin typeface="Andalus" pitchFamily="18" charset="-78"/>
                <a:cs typeface="Andalus" pitchFamily="18" charset="-78"/>
              </a:rPr>
              <a:t>(judges) to the Supreme Court </a:t>
            </a:r>
            <a:endParaRPr lang="en-US" sz="4400" dirty="0">
              <a:latin typeface="Andalus" pitchFamily="18" charset="-78"/>
              <a:cs typeface="Andalus" pitchFamily="18" charset="-78"/>
            </a:endParaRPr>
          </a:p>
          <a:p>
            <a:pPr lvl="1"/>
            <a:r>
              <a:rPr lang="en-US" sz="3200" dirty="0" smtClean="0">
                <a:latin typeface="Andalus" pitchFamily="18" charset="-78"/>
                <a:cs typeface="Andalus" pitchFamily="18" charset="-78"/>
              </a:rPr>
              <a:t>With congressional approval</a:t>
            </a:r>
            <a:endParaRPr lang="en-US" sz="3200" dirty="0">
              <a:latin typeface="Andalus" pitchFamily="18" charset="-78"/>
              <a:cs typeface="Andalus" pitchFamily="18" charset="-78"/>
            </a:endParaRPr>
          </a:p>
          <a:p>
            <a:pPr lvl="1"/>
            <a:r>
              <a:rPr lang="en-US" sz="3200" dirty="0" smtClean="0">
                <a:latin typeface="Andalus" pitchFamily="18" charset="-78"/>
                <a:cs typeface="Andalus" pitchFamily="18" charset="-78"/>
              </a:rPr>
              <a:t>They serve for life, so long as they are not impeached for serious crimes</a:t>
            </a:r>
            <a:endParaRPr lang="en-US" sz="3200" dirty="0">
              <a:latin typeface="Andalus" pitchFamily="18" charset="-78"/>
              <a:cs typeface="Andalus" pitchFamily="18" charset="-78"/>
            </a:endParaRPr>
          </a:p>
        </p:txBody>
      </p:sp>
      <p:sp>
        <p:nvSpPr>
          <p:cNvPr id="5" name="Title 1"/>
          <p:cNvSpPr>
            <a:spLocks noGrp="1"/>
          </p:cNvSpPr>
          <p:nvPr>
            <p:ph type="title"/>
          </p:nvPr>
        </p:nvSpPr>
        <p:spPr>
          <a:xfrm>
            <a:off x="0" y="76200"/>
            <a:ext cx="9144000" cy="1981200"/>
          </a:xfrm>
        </p:spPr>
        <p:txBody>
          <a:bodyPr>
            <a:normAutofit fontScale="90000"/>
          </a:bodyPr>
          <a:lstStyle/>
          <a:p>
            <a:r>
              <a:rPr lang="en-US" b="1" dirty="0" smtClean="0">
                <a:latin typeface="Andalus" pitchFamily="18" charset="-78"/>
                <a:cs typeface="Andalus" pitchFamily="18" charset="-78"/>
              </a:rPr>
              <a:t>How can the Executive Branch </a:t>
            </a:r>
            <a:br>
              <a:rPr lang="en-US" b="1" dirty="0" smtClean="0">
                <a:latin typeface="Andalus" pitchFamily="18" charset="-78"/>
                <a:cs typeface="Andalus" pitchFamily="18" charset="-78"/>
              </a:rPr>
            </a:br>
            <a:r>
              <a:rPr lang="en-US" b="1" dirty="0" smtClean="0">
                <a:latin typeface="Andalus" pitchFamily="18" charset="-78"/>
                <a:cs typeface="Andalus" pitchFamily="18" charset="-78"/>
              </a:rPr>
              <a:t>(President) </a:t>
            </a:r>
            <a:r>
              <a:rPr lang="en-US" b="1" dirty="0">
                <a:latin typeface="Andalus" pitchFamily="18" charset="-78"/>
                <a:cs typeface="Andalus" pitchFamily="18" charset="-78"/>
              </a:rPr>
              <a:t>c</a:t>
            </a:r>
            <a:r>
              <a:rPr lang="en-US" b="1" dirty="0" smtClean="0">
                <a:latin typeface="Andalus" pitchFamily="18" charset="-78"/>
                <a:cs typeface="Andalus" pitchFamily="18" charset="-78"/>
              </a:rPr>
              <a:t>heck and balance the power of the Judicial</a:t>
            </a:r>
            <a:r>
              <a:rPr lang="en-US" b="1" dirty="0">
                <a:latin typeface="Andalus" pitchFamily="18" charset="-78"/>
                <a:cs typeface="Andalus" pitchFamily="18" charset="-78"/>
              </a:rPr>
              <a:t> </a:t>
            </a:r>
            <a:r>
              <a:rPr lang="en-US" b="1" dirty="0" smtClean="0">
                <a:latin typeface="Andalus" pitchFamily="18" charset="-78"/>
                <a:cs typeface="Andalus" pitchFamily="18" charset="-78"/>
              </a:rPr>
              <a:t>Branch (</a:t>
            </a:r>
            <a:r>
              <a:rPr lang="en-US" b="1" dirty="0">
                <a:latin typeface="Andalus" pitchFamily="18" charset="-78"/>
                <a:cs typeface="Andalus" pitchFamily="18" charset="-78"/>
              </a:rPr>
              <a:t>Supreme Court </a:t>
            </a:r>
            <a:r>
              <a:rPr lang="en-US" b="1" dirty="0" smtClean="0">
                <a:latin typeface="Andalus" pitchFamily="18" charset="-78"/>
                <a:cs typeface="Andalus" pitchFamily="18" charset="-78"/>
              </a:rPr>
              <a:t>)?</a:t>
            </a:r>
            <a:endParaRPr lang="en-US" b="1" dirty="0">
              <a:latin typeface="Andalus" pitchFamily="18" charset="-78"/>
              <a:cs typeface="Andalus" pitchFamily="18" charset="-78"/>
            </a:endParaRPr>
          </a:p>
        </p:txBody>
      </p:sp>
      <p:sp>
        <p:nvSpPr>
          <p:cNvPr id="8" name="Curved Right Arrow 7">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8001001" y="6019799"/>
            <a:ext cx="1098934" cy="838201"/>
            <a:chOff x="8001001" y="6019799"/>
            <a:chExt cx="1098934" cy="838201"/>
          </a:xfrm>
        </p:grpSpPr>
        <p:sp>
          <p:nvSpPr>
            <p:cNvPr id="10" name="Rounded Rectangle 9">
              <a:hlinkClick r:id="rId3" action="ppaction://hlinksldjump"/>
            </p:cNvPr>
            <p:cNvSpPr/>
            <p:nvPr/>
          </p:nvSpPr>
          <p:spPr>
            <a:xfrm>
              <a:off x="8001001" y="6019799"/>
              <a:ext cx="1098934" cy="8382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Right Arrow 10">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Rectangle 1"/>
          <p:cNvSpPr/>
          <p:nvPr/>
        </p:nvSpPr>
        <p:spPr>
          <a:xfrm>
            <a:off x="228600" y="6254233"/>
            <a:ext cx="298480" cy="369332"/>
          </a:xfrm>
          <a:prstGeom prst="rect">
            <a:avLst/>
          </a:prstGeom>
        </p:spPr>
        <p:txBody>
          <a:bodyPr wrap="none">
            <a:spAutoFit/>
          </a:bodyPr>
          <a:lstStyle/>
          <a:p>
            <a:r>
              <a:rPr lang="en-US" b="1" dirty="0">
                <a:latin typeface="Baskerville Old Face" pitchFamily="18" charset="0"/>
              </a:rPr>
              <a:t>3</a:t>
            </a:r>
            <a:endParaRPr lang="en-US" dirty="0"/>
          </a:p>
        </p:txBody>
      </p:sp>
    </p:spTree>
    <p:extLst>
      <p:ext uri="{BB962C8B-B14F-4D97-AF65-F5344CB8AC3E}">
        <p14:creationId xmlns:p14="http://schemas.microsoft.com/office/powerpoint/2010/main" val="39558700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May </a:t>
            </a:r>
            <a:r>
              <a:rPr lang="en-US" u="sng" dirty="0" smtClean="0">
                <a:latin typeface="Andalus" pitchFamily="18" charset="-78"/>
                <a:cs typeface="Andalus" pitchFamily="18" charset="-78"/>
              </a:rPr>
              <a:t>adjourn Congress</a:t>
            </a:r>
            <a:r>
              <a:rPr lang="en-US" dirty="0" smtClean="0">
                <a:latin typeface="Andalus" pitchFamily="18" charset="-78"/>
                <a:cs typeface="Andalus" pitchFamily="18" charset="-78"/>
              </a:rPr>
              <a:t> in certain </a:t>
            </a:r>
            <a:r>
              <a:rPr lang="en-US" dirty="0">
                <a:latin typeface="Andalus" pitchFamily="18" charset="-78"/>
                <a:cs typeface="Andalus" pitchFamily="18" charset="-78"/>
              </a:rPr>
              <a:t>s</a:t>
            </a:r>
            <a:r>
              <a:rPr lang="en-US" dirty="0" smtClean="0">
                <a:latin typeface="Andalus" pitchFamily="18" charset="-78"/>
                <a:cs typeface="Andalus" pitchFamily="18" charset="-78"/>
              </a:rPr>
              <a:t>ituations</a:t>
            </a:r>
          </a:p>
          <a:p>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May </a:t>
            </a:r>
            <a:r>
              <a:rPr lang="en-US" u="sng" dirty="0">
                <a:latin typeface="Andalus" pitchFamily="18" charset="-78"/>
                <a:cs typeface="Andalus" pitchFamily="18" charset="-78"/>
              </a:rPr>
              <a:t>v</a:t>
            </a:r>
            <a:r>
              <a:rPr lang="en-US" u="sng" dirty="0" smtClean="0">
                <a:latin typeface="Andalus" pitchFamily="18" charset="-78"/>
                <a:cs typeface="Andalus" pitchFamily="18" charset="-78"/>
              </a:rPr>
              <a:t>eto bills</a:t>
            </a:r>
            <a:r>
              <a:rPr lang="en-US" dirty="0" smtClean="0">
                <a:latin typeface="Andalus" pitchFamily="18" charset="-78"/>
                <a:cs typeface="Andalus" pitchFamily="18" charset="-78"/>
              </a:rPr>
              <a:t> that have been passed by Congress</a:t>
            </a:r>
          </a:p>
          <a:p>
            <a:pPr>
              <a:buNone/>
            </a:pPr>
            <a:endParaRPr lang="en-US" dirty="0" smtClean="0"/>
          </a:p>
          <a:p>
            <a:endParaRPr lang="en-US" dirty="0"/>
          </a:p>
        </p:txBody>
      </p:sp>
      <p:sp>
        <p:nvSpPr>
          <p:cNvPr id="4" name="Title 1"/>
          <p:cNvSpPr>
            <a:spLocks noGrp="1"/>
          </p:cNvSpPr>
          <p:nvPr>
            <p:ph type="title"/>
          </p:nvPr>
        </p:nvSpPr>
        <p:spPr>
          <a:xfrm>
            <a:off x="457200" y="304800"/>
            <a:ext cx="8229600" cy="1600200"/>
          </a:xfrm>
        </p:spPr>
        <p:txBody>
          <a:bodyPr>
            <a:noAutofit/>
          </a:bodyPr>
          <a:lstStyle/>
          <a:p>
            <a:r>
              <a:rPr lang="en-US" sz="4000" b="1" dirty="0" smtClean="0">
                <a:latin typeface="Andalus" pitchFamily="18" charset="-78"/>
                <a:cs typeface="Andalus" pitchFamily="18" charset="-78"/>
              </a:rPr>
              <a:t>How can the Executive</a:t>
            </a:r>
            <a:r>
              <a:rPr lang="en-US" sz="4000" b="1" dirty="0">
                <a:latin typeface="Andalus" pitchFamily="18" charset="-78"/>
                <a:cs typeface="Andalus" pitchFamily="18" charset="-78"/>
              </a:rPr>
              <a:t> </a:t>
            </a:r>
            <a:r>
              <a:rPr lang="en-US" sz="4000" b="1" dirty="0" smtClean="0">
                <a:latin typeface="Andalus" pitchFamily="18" charset="-78"/>
                <a:cs typeface="Andalus" pitchFamily="18" charset="-78"/>
              </a:rPr>
              <a:t>Branch</a:t>
            </a:r>
            <a:br>
              <a:rPr lang="en-US" sz="4000" b="1" dirty="0" smtClean="0">
                <a:latin typeface="Andalus" pitchFamily="18" charset="-78"/>
                <a:cs typeface="Andalus" pitchFamily="18" charset="-78"/>
              </a:rPr>
            </a:br>
            <a:r>
              <a:rPr lang="en-US" sz="4000" b="1" dirty="0" smtClean="0">
                <a:latin typeface="Andalus" pitchFamily="18" charset="-78"/>
                <a:cs typeface="Andalus" pitchFamily="18" charset="-78"/>
              </a:rPr>
              <a:t>(President) </a:t>
            </a:r>
            <a:r>
              <a:rPr lang="en-US" sz="4000" b="1" dirty="0">
                <a:latin typeface="Andalus" pitchFamily="18" charset="-78"/>
                <a:cs typeface="Andalus" pitchFamily="18" charset="-78"/>
              </a:rPr>
              <a:t>c</a:t>
            </a:r>
            <a:r>
              <a:rPr lang="en-US" sz="4000" b="1" dirty="0" smtClean="0">
                <a:latin typeface="Andalus" pitchFamily="18" charset="-78"/>
                <a:cs typeface="Andalus" pitchFamily="18" charset="-78"/>
              </a:rPr>
              <a:t>heck and balance the power of the Congress (Legislature)?</a:t>
            </a:r>
            <a:endParaRPr lang="en-US" sz="4000" b="1" dirty="0">
              <a:latin typeface="Andalus" pitchFamily="18" charset="-78"/>
              <a:cs typeface="Andalus" pitchFamily="18" charset="-78"/>
            </a:endParaRPr>
          </a:p>
        </p:txBody>
      </p:sp>
      <p:sp>
        <p:nvSpPr>
          <p:cNvPr id="7" name="Curved Right Arrow 6">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8001001" y="6019799"/>
            <a:ext cx="1098934" cy="838201"/>
            <a:chOff x="8001001" y="6019799"/>
            <a:chExt cx="1098934" cy="838201"/>
          </a:xfrm>
        </p:grpSpPr>
        <p:sp>
          <p:nvSpPr>
            <p:cNvPr id="9" name="Rounded Rectangle 8">
              <a:hlinkClick r:id="rId3" action="ppaction://hlinksldjump"/>
            </p:cNvPr>
            <p:cNvSpPr/>
            <p:nvPr/>
          </p:nvSpPr>
          <p:spPr>
            <a:xfrm>
              <a:off x="8001001" y="6019799"/>
              <a:ext cx="1098934" cy="8382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Right Arrow 9">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Rectangle 1"/>
          <p:cNvSpPr/>
          <p:nvPr/>
        </p:nvSpPr>
        <p:spPr>
          <a:xfrm>
            <a:off x="228600" y="6380844"/>
            <a:ext cx="298480" cy="369332"/>
          </a:xfrm>
          <a:prstGeom prst="rect">
            <a:avLst/>
          </a:prstGeom>
        </p:spPr>
        <p:txBody>
          <a:bodyPr wrap="none">
            <a:spAutoFit/>
          </a:bodyPr>
          <a:lstStyle/>
          <a:p>
            <a:r>
              <a:rPr lang="en-US" b="1" dirty="0" smtClean="0">
                <a:latin typeface="Baskerville Old Face" pitchFamily="18" charset="0"/>
              </a:rPr>
              <a:t>3</a:t>
            </a:r>
            <a:endParaRPr lang="en-US" dirty="0"/>
          </a:p>
        </p:txBody>
      </p:sp>
    </p:spTree>
    <p:extLst>
      <p:ext uri="{BB962C8B-B14F-4D97-AF65-F5344CB8AC3E}">
        <p14:creationId xmlns:p14="http://schemas.microsoft.com/office/powerpoint/2010/main" val="13257621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3600" b="1" dirty="0" smtClean="0">
                <a:latin typeface="Andalus" pitchFamily="18" charset="-78"/>
                <a:cs typeface="Andalus" pitchFamily="18" charset="-78"/>
              </a:rPr>
              <a:t>How can the Judicial</a:t>
            </a:r>
            <a:r>
              <a:rPr lang="en-US" sz="3600" b="1" dirty="0">
                <a:latin typeface="Andalus" pitchFamily="18" charset="-78"/>
                <a:cs typeface="Andalus" pitchFamily="18" charset="-78"/>
              </a:rPr>
              <a:t> </a:t>
            </a:r>
            <a:r>
              <a:rPr lang="en-US" sz="3600" b="1" dirty="0" smtClean="0">
                <a:latin typeface="Andalus" pitchFamily="18" charset="-78"/>
                <a:cs typeface="Andalus" pitchFamily="18" charset="-78"/>
              </a:rPr>
              <a:t>Branch (</a:t>
            </a:r>
            <a:r>
              <a:rPr lang="en-US" sz="3600" b="1" dirty="0">
                <a:latin typeface="Andalus" pitchFamily="18" charset="-78"/>
                <a:cs typeface="Andalus" pitchFamily="18" charset="-78"/>
              </a:rPr>
              <a:t>Supreme </a:t>
            </a:r>
            <a:r>
              <a:rPr lang="en-US" sz="3600" b="1" dirty="0" smtClean="0">
                <a:latin typeface="Andalus" pitchFamily="18" charset="-78"/>
                <a:cs typeface="Andalus" pitchFamily="18" charset="-78"/>
              </a:rPr>
              <a:t>Court) </a:t>
            </a:r>
            <a:r>
              <a:rPr lang="en-US" sz="3600" b="1" dirty="0">
                <a:latin typeface="Andalus" pitchFamily="18" charset="-78"/>
                <a:cs typeface="Andalus" pitchFamily="18" charset="-78"/>
              </a:rPr>
              <a:t>c</a:t>
            </a:r>
            <a:r>
              <a:rPr lang="en-US" sz="3600" b="1" dirty="0" smtClean="0">
                <a:latin typeface="Andalus" pitchFamily="18" charset="-78"/>
                <a:cs typeface="Andalus" pitchFamily="18" charset="-78"/>
              </a:rPr>
              <a:t>heck and balance the power of the </a:t>
            </a:r>
            <a:r>
              <a:rPr lang="en-US" sz="3600" b="1" dirty="0">
                <a:latin typeface="Andalus" pitchFamily="18" charset="-78"/>
                <a:cs typeface="Andalus" pitchFamily="18" charset="-78"/>
              </a:rPr>
              <a:t>Congress  </a:t>
            </a:r>
            <a:r>
              <a:rPr lang="en-US" sz="3600" b="1" dirty="0" smtClean="0">
                <a:latin typeface="Andalus" pitchFamily="18" charset="-78"/>
                <a:cs typeface="Andalus" pitchFamily="18" charset="-78"/>
              </a:rPr>
              <a:t>(Legislature)?</a:t>
            </a:r>
            <a:endParaRPr lang="en-US" sz="3600" b="1" dirty="0">
              <a:latin typeface="Andalus" pitchFamily="18" charset="-78"/>
              <a:cs typeface="Andalus" pitchFamily="18" charset="-78"/>
            </a:endParaRPr>
          </a:p>
        </p:txBody>
      </p:sp>
      <p:sp>
        <p:nvSpPr>
          <p:cNvPr id="3" name="Content Placeholder 2"/>
          <p:cNvSpPr>
            <a:spLocks noGrp="1"/>
          </p:cNvSpPr>
          <p:nvPr>
            <p:ph idx="1"/>
          </p:nvPr>
        </p:nvSpPr>
        <p:spPr>
          <a:xfrm>
            <a:off x="457200" y="2133600"/>
            <a:ext cx="8229600" cy="4191000"/>
          </a:xfrm>
        </p:spPr>
        <p:txBody>
          <a:bodyPr/>
          <a:lstStyle/>
          <a:p>
            <a:endParaRPr lang="en-US" dirty="0" smtClean="0"/>
          </a:p>
          <a:p>
            <a:endParaRPr lang="en-US" dirty="0">
              <a:latin typeface="Andalus" pitchFamily="18" charset="-78"/>
              <a:cs typeface="Andalus" pitchFamily="18" charset="-78"/>
            </a:endParaRPr>
          </a:p>
          <a:p>
            <a:r>
              <a:rPr lang="en-US" dirty="0" smtClean="0">
                <a:latin typeface="Andalus" pitchFamily="18" charset="-78"/>
                <a:cs typeface="Andalus" pitchFamily="18" charset="-78"/>
              </a:rPr>
              <a:t>May </a:t>
            </a:r>
            <a:r>
              <a:rPr lang="en-US" u="sng" dirty="0" smtClean="0">
                <a:latin typeface="Andalus" pitchFamily="18" charset="-78"/>
                <a:cs typeface="Andalus" pitchFamily="18" charset="-78"/>
              </a:rPr>
              <a:t>declare laws of Congress Unconstitutional </a:t>
            </a:r>
            <a:r>
              <a:rPr lang="en-US" dirty="0" smtClean="0">
                <a:latin typeface="Andalus" pitchFamily="18" charset="-78"/>
                <a:cs typeface="Andalus" pitchFamily="18" charset="-78"/>
              </a:rPr>
              <a:t>if they contradict the Constitution</a:t>
            </a:r>
          </a:p>
          <a:p>
            <a:pPr lvl="1"/>
            <a:r>
              <a:rPr lang="en-US" dirty="0" smtClean="0">
                <a:latin typeface="Andalus" pitchFamily="18" charset="-78"/>
                <a:cs typeface="Andalus" pitchFamily="18" charset="-78"/>
              </a:rPr>
              <a:t>This power is called  Judicial Review</a:t>
            </a:r>
            <a:endParaRPr lang="en-US" dirty="0">
              <a:latin typeface="Andalus" pitchFamily="18" charset="-78"/>
              <a:cs typeface="Andalus" pitchFamily="18" charset="-78"/>
            </a:endParaRPr>
          </a:p>
        </p:txBody>
      </p:sp>
      <p:sp>
        <p:nvSpPr>
          <p:cNvPr id="6" name="Curved Right Arrow 5">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8001001" y="6019799"/>
            <a:ext cx="1098934" cy="838201"/>
            <a:chOff x="8001001" y="6019799"/>
            <a:chExt cx="1098934" cy="838201"/>
          </a:xfrm>
        </p:grpSpPr>
        <p:sp>
          <p:nvSpPr>
            <p:cNvPr id="8" name="Rounded Rectangle 7">
              <a:hlinkClick r:id="rId3" action="ppaction://hlinksldjump"/>
            </p:cNvPr>
            <p:cNvSpPr/>
            <p:nvPr/>
          </p:nvSpPr>
          <p:spPr>
            <a:xfrm>
              <a:off x="8001001" y="6019799"/>
              <a:ext cx="1098934" cy="8382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Right Arrow 8">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37728" y="6438899"/>
            <a:ext cx="298480" cy="369332"/>
          </a:xfrm>
          <a:prstGeom prst="rect">
            <a:avLst/>
          </a:prstGeom>
        </p:spPr>
        <p:txBody>
          <a:bodyPr wrap="none">
            <a:spAutoFit/>
          </a:bodyPr>
          <a:lstStyle/>
          <a:p>
            <a:r>
              <a:rPr lang="en-US" b="1" dirty="0">
                <a:latin typeface="Baskerville Old Face" pitchFamily="18" charset="0"/>
              </a:rPr>
              <a:t>2</a:t>
            </a:r>
            <a:endParaRPr lang="en-US" dirty="0"/>
          </a:p>
        </p:txBody>
      </p:sp>
    </p:spTree>
    <p:extLst>
      <p:ext uri="{BB962C8B-B14F-4D97-AF65-F5344CB8AC3E}">
        <p14:creationId xmlns:p14="http://schemas.microsoft.com/office/powerpoint/2010/main" val="5899387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latin typeface="Andalus" pitchFamily="18" charset="-78"/>
                <a:cs typeface="Andalus" pitchFamily="18" charset="-78"/>
              </a:rPr>
              <a:t>How can the Supreme Court (Judicial) check and </a:t>
            </a:r>
            <a:r>
              <a:rPr lang="en-US" b="1" dirty="0">
                <a:latin typeface="Andalus" pitchFamily="18" charset="-78"/>
                <a:cs typeface="Andalus" pitchFamily="18" charset="-78"/>
              </a:rPr>
              <a:t>b</a:t>
            </a:r>
            <a:r>
              <a:rPr lang="en-US" b="1" dirty="0" smtClean="0">
                <a:latin typeface="Andalus" pitchFamily="18" charset="-78"/>
                <a:cs typeface="Andalus" pitchFamily="18" charset="-78"/>
              </a:rPr>
              <a:t>alance the power of the President (Executive)?</a:t>
            </a:r>
            <a:endParaRPr lang="en-US" b="1" dirty="0">
              <a:latin typeface="Andalus" pitchFamily="18" charset="-78"/>
              <a:cs typeface="Andalus" pitchFamily="18" charset="-78"/>
            </a:endParaRPr>
          </a:p>
        </p:txBody>
      </p:sp>
      <p:sp>
        <p:nvSpPr>
          <p:cNvPr id="3" name="Content Placeholder 2"/>
          <p:cNvSpPr>
            <a:spLocks noGrp="1"/>
          </p:cNvSpPr>
          <p:nvPr>
            <p:ph idx="1"/>
          </p:nvPr>
        </p:nvSpPr>
        <p:spPr>
          <a:xfrm>
            <a:off x="457200" y="1981200"/>
            <a:ext cx="8229600" cy="4525963"/>
          </a:xfrm>
        </p:spPr>
        <p:txBody>
          <a:bodyPr/>
          <a:lstStyle/>
          <a:p>
            <a:endParaRPr lang="en-US" dirty="0" smtClean="0"/>
          </a:p>
          <a:p>
            <a:endParaRPr lang="en-US" dirty="0" smtClean="0"/>
          </a:p>
          <a:p>
            <a:r>
              <a:rPr lang="en-US" sz="3600" dirty="0" smtClean="0">
                <a:latin typeface="Andalus" pitchFamily="18" charset="-78"/>
                <a:cs typeface="Andalus" pitchFamily="18" charset="-78"/>
              </a:rPr>
              <a:t>May </a:t>
            </a:r>
            <a:r>
              <a:rPr lang="en-US" sz="3600" u="sng" dirty="0" smtClean="0">
                <a:latin typeface="Andalus" pitchFamily="18" charset="-78"/>
                <a:cs typeface="Andalus" pitchFamily="18" charset="-78"/>
              </a:rPr>
              <a:t>declare Executive actions unconstitutional </a:t>
            </a:r>
          </a:p>
          <a:p>
            <a:pPr lvl="1"/>
            <a:r>
              <a:rPr lang="en-US" dirty="0" smtClean="0">
                <a:latin typeface="Andalus" pitchFamily="18" charset="-78"/>
                <a:cs typeface="Andalus" pitchFamily="18" charset="-78"/>
              </a:rPr>
              <a:t>If they contradict the Constitution</a:t>
            </a:r>
            <a:endParaRPr lang="en-US" dirty="0">
              <a:latin typeface="Andalus" pitchFamily="18" charset="-78"/>
              <a:cs typeface="Andalus" pitchFamily="18" charset="-78"/>
            </a:endParaRPr>
          </a:p>
        </p:txBody>
      </p:sp>
      <p:sp>
        <p:nvSpPr>
          <p:cNvPr id="6" name="Curved Right Arrow 5">
            <a:hlinkClick r:id="rId4"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8001001" y="6019799"/>
            <a:ext cx="1098934" cy="838201"/>
            <a:chOff x="8001001" y="6019799"/>
            <a:chExt cx="1098934" cy="838201"/>
          </a:xfrm>
        </p:grpSpPr>
        <p:sp>
          <p:nvSpPr>
            <p:cNvPr id="8" name="Rounded Rectangle 7">
              <a:hlinkClick r:id="rId4" action="ppaction://hlinksldjump"/>
            </p:cNvPr>
            <p:cNvSpPr/>
            <p:nvPr/>
          </p:nvSpPr>
          <p:spPr>
            <a:xfrm>
              <a:off x="8001001" y="6019799"/>
              <a:ext cx="1098934" cy="8382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Right Arrow 8">
              <a:hlinkClick r:id="rId4"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p:cNvSpPr txBox="1"/>
          <p:nvPr/>
        </p:nvSpPr>
        <p:spPr>
          <a:xfrm>
            <a:off x="304800" y="6438899"/>
            <a:ext cx="301686" cy="369332"/>
          </a:xfrm>
          <a:prstGeom prst="rect">
            <a:avLst/>
          </a:prstGeom>
          <a:noFill/>
        </p:spPr>
        <p:txBody>
          <a:bodyPr wrap="none" rtlCol="0">
            <a:spAutoFit/>
          </a:bodyPr>
          <a:lstStyle/>
          <a:p>
            <a:r>
              <a:rPr lang="en-US" b="1" dirty="0" smtClean="0">
                <a:latin typeface="Baskerville Old Face" pitchFamily="18" charset="0"/>
              </a:rPr>
              <a:t>2</a:t>
            </a:r>
            <a:endParaRPr lang="en-US" b="1" dirty="0">
              <a:latin typeface="Baskerville Old Face" pitchFamily="18" charset="0"/>
            </a:endParaRPr>
          </a:p>
        </p:txBody>
      </p:sp>
    </p:spTree>
    <p:extLst>
      <p:ext uri="{BB962C8B-B14F-4D97-AF65-F5344CB8AC3E}">
        <p14:creationId xmlns:p14="http://schemas.microsoft.com/office/powerpoint/2010/main" val="1298439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319737" y="34834"/>
            <a:ext cx="7021195" cy="707886"/>
          </a:xfrm>
          <a:prstGeom prst="rect">
            <a:avLst/>
          </a:prstGeom>
          <a:noFill/>
        </p:spPr>
        <p:txBody>
          <a:bodyPr wrap="square" rtlCol="0">
            <a:spAutoFit/>
          </a:bodyPr>
          <a:lstStyle/>
          <a:p>
            <a:pPr marL="0" marR="0" algn="ctr">
              <a:spcBef>
                <a:spcPts val="0"/>
              </a:spcBef>
              <a:spcAft>
                <a:spcPts val="0"/>
              </a:spcAft>
            </a:pPr>
            <a:r>
              <a:rPr lang="en-US" sz="4000" b="1" kern="1200" dirty="0">
                <a:solidFill>
                  <a:srgbClr val="404040"/>
                </a:solidFill>
                <a:effectLst/>
                <a:latin typeface="Baskerville Old Face"/>
                <a:ea typeface="Times New Roman"/>
                <a:cs typeface="Times New Roman"/>
              </a:rPr>
              <a:t>Checks and </a:t>
            </a:r>
            <a:r>
              <a:rPr lang="en-US" sz="4000" b="1" kern="1200" dirty="0" smtClean="0">
                <a:solidFill>
                  <a:srgbClr val="404040"/>
                </a:solidFill>
                <a:effectLst/>
                <a:latin typeface="Baskerville Old Face"/>
                <a:ea typeface="Times New Roman"/>
                <a:cs typeface="Times New Roman"/>
              </a:rPr>
              <a:t>Balances Worksheet</a:t>
            </a:r>
            <a:endParaRPr lang="en-US" sz="1200" dirty="0">
              <a:effectLst/>
              <a:latin typeface="Times New Roman"/>
              <a:ea typeface="Times New Roman"/>
            </a:endParaRPr>
          </a:p>
        </p:txBody>
      </p:sp>
      <p:grpSp>
        <p:nvGrpSpPr>
          <p:cNvPr id="5" name="Group 4"/>
          <p:cNvGrpSpPr/>
          <p:nvPr/>
        </p:nvGrpSpPr>
        <p:grpSpPr>
          <a:xfrm>
            <a:off x="293175" y="380302"/>
            <a:ext cx="8674410" cy="6415597"/>
            <a:chOff x="0" y="0"/>
            <a:chExt cx="9987148" cy="7298541"/>
          </a:xfrm>
        </p:grpSpPr>
        <p:sp>
          <p:nvSpPr>
            <p:cNvPr id="6" name="Down Arrow 5">
              <a:hlinkClick r:id="rId2" action="ppaction://hlinksldjump"/>
            </p:cNvPr>
            <p:cNvSpPr/>
            <p:nvPr/>
          </p:nvSpPr>
          <p:spPr>
            <a:xfrm rot="18824415">
              <a:off x="7190509" y="1775361"/>
              <a:ext cx="728980" cy="3180715"/>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Down Arrow 6">
              <a:hlinkClick r:id="rId3" action="ppaction://hlinksldjump"/>
            </p:cNvPr>
            <p:cNvSpPr/>
            <p:nvPr/>
          </p:nvSpPr>
          <p:spPr>
            <a:xfrm rot="5400000">
              <a:off x="4649189" y="3414155"/>
              <a:ext cx="694690" cy="466407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Down Arrow 7">
              <a:hlinkClick r:id="rId4" action="ppaction://hlinksldjump"/>
            </p:cNvPr>
            <p:cNvSpPr/>
            <p:nvPr/>
          </p:nvSpPr>
          <p:spPr>
            <a:xfrm rot="16200000">
              <a:off x="4714504" y="4346368"/>
              <a:ext cx="694690" cy="48038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Down Arrow 8">
              <a:hlinkClick r:id="rId5" action="ppaction://hlinksldjump"/>
            </p:cNvPr>
            <p:cNvSpPr/>
            <p:nvPr/>
          </p:nvSpPr>
          <p:spPr>
            <a:xfrm rot="2650373">
              <a:off x="1460665" y="118753"/>
              <a:ext cx="788670" cy="4514850"/>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Down Arrow 9">
              <a:hlinkClick r:id="rId4" action="ppaction://hlinksldjump"/>
            </p:cNvPr>
            <p:cNvSpPr/>
            <p:nvPr/>
          </p:nvSpPr>
          <p:spPr>
            <a:xfrm rot="13411381">
              <a:off x="2101932" y="1223158"/>
              <a:ext cx="694690" cy="37141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Down Arrow 10">
              <a:hlinkClick r:id="rId6" action="ppaction://hlinksldjump"/>
            </p:cNvPr>
            <p:cNvSpPr/>
            <p:nvPr/>
          </p:nvSpPr>
          <p:spPr>
            <a:xfrm rot="8140378">
              <a:off x="7445828" y="0"/>
              <a:ext cx="694690" cy="484124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2" name="Group 11"/>
            <p:cNvGrpSpPr/>
            <p:nvPr/>
          </p:nvGrpSpPr>
          <p:grpSpPr>
            <a:xfrm>
              <a:off x="7600207" y="4702628"/>
              <a:ext cx="2209800" cy="2250440"/>
              <a:chOff x="6948242" y="4568489"/>
              <a:chExt cx="2209800" cy="2250600"/>
            </a:xfrm>
          </p:grpSpPr>
          <p:sp>
            <p:nvSpPr>
              <p:cNvPr id="25" name="Rounded Rectangle 24"/>
              <p:cNvSpPr/>
              <p:nvPr/>
            </p:nvSpPr>
            <p:spPr>
              <a:xfrm>
                <a:off x="6948242" y="6133289"/>
                <a:ext cx="2209800" cy="6858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b="1" kern="1200">
                    <a:solidFill>
                      <a:srgbClr val="FFFFFF"/>
                    </a:solidFill>
                    <a:effectLst/>
                    <a:latin typeface="Baskerville Old Face"/>
                    <a:ea typeface="Times New Roman"/>
                    <a:cs typeface="Times New Roman"/>
                  </a:rPr>
                  <a:t>Legislative </a:t>
                </a:r>
                <a:endParaRPr lang="en-US" sz="1200">
                  <a:effectLst/>
                  <a:latin typeface="Times New Roman"/>
                  <a:ea typeface="Times New Roman"/>
                </a:endParaRPr>
              </a:p>
              <a:p>
                <a:pPr marL="0" marR="0" algn="ctr">
                  <a:spcBef>
                    <a:spcPts val="0"/>
                  </a:spcBef>
                  <a:spcAft>
                    <a:spcPts val="0"/>
                  </a:spcAft>
                </a:pPr>
                <a:r>
                  <a:rPr lang="en-US" sz="1800" b="1" kern="1200">
                    <a:solidFill>
                      <a:srgbClr val="FFFFFF"/>
                    </a:solidFill>
                    <a:effectLst/>
                    <a:latin typeface="Baskerville Old Face"/>
                    <a:ea typeface="Times New Roman"/>
                    <a:cs typeface="Times New Roman"/>
                  </a:rPr>
                  <a:t>Branch</a:t>
                </a:r>
                <a:endParaRPr lang="en-US" sz="1200">
                  <a:effectLst/>
                  <a:latin typeface="Times New Roman"/>
                  <a:ea typeface="Times New Roman"/>
                </a:endParaRPr>
              </a:p>
            </p:txBody>
          </p:sp>
          <p:pic>
            <p:nvPicPr>
              <p:cNvPr id="26" name="Picture 25" descr="C:\8th Grade U.S. history\8th C5 Images\capitol-build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8133" y="4568489"/>
                <a:ext cx="2074333" cy="155575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 name="Group 12"/>
            <p:cNvGrpSpPr/>
            <p:nvPr/>
          </p:nvGrpSpPr>
          <p:grpSpPr>
            <a:xfrm>
              <a:off x="3811979" y="451262"/>
              <a:ext cx="2209800" cy="2235200"/>
              <a:chOff x="3519295" y="777621"/>
              <a:chExt cx="2209800" cy="2235201"/>
            </a:xfrm>
          </p:grpSpPr>
          <p:sp>
            <p:nvSpPr>
              <p:cNvPr id="23" name="Rounded Rectangle 22"/>
              <p:cNvSpPr/>
              <p:nvPr/>
            </p:nvSpPr>
            <p:spPr>
              <a:xfrm>
                <a:off x="3519295" y="2327022"/>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b="1" kern="1200">
                    <a:solidFill>
                      <a:srgbClr val="FFFFFF"/>
                    </a:solidFill>
                    <a:effectLst/>
                    <a:latin typeface="Baskerville Old Face"/>
                    <a:ea typeface="Times New Roman"/>
                    <a:cs typeface="Times New Roman"/>
                  </a:rPr>
                  <a:t>Executive </a:t>
                </a:r>
                <a:endParaRPr lang="en-US" sz="1200">
                  <a:effectLst/>
                  <a:latin typeface="Times New Roman"/>
                  <a:ea typeface="Times New Roman"/>
                </a:endParaRPr>
              </a:p>
              <a:p>
                <a:pPr marL="0" marR="0" algn="ctr">
                  <a:spcBef>
                    <a:spcPts val="0"/>
                  </a:spcBef>
                  <a:spcAft>
                    <a:spcPts val="0"/>
                  </a:spcAft>
                </a:pPr>
                <a:r>
                  <a:rPr lang="en-US" sz="1800" b="1" kern="1200">
                    <a:solidFill>
                      <a:srgbClr val="FFFFFF"/>
                    </a:solidFill>
                    <a:effectLst/>
                    <a:latin typeface="Baskerville Old Face"/>
                    <a:ea typeface="Times New Roman"/>
                    <a:cs typeface="Times New Roman"/>
                  </a:rPr>
                  <a:t>Branch</a:t>
                </a:r>
                <a:endParaRPr lang="en-US" sz="1200">
                  <a:effectLst/>
                  <a:latin typeface="Times New Roman"/>
                  <a:ea typeface="Times New Roman"/>
                </a:endParaRPr>
              </a:p>
            </p:txBody>
          </p:sp>
          <p:pic>
            <p:nvPicPr>
              <p:cNvPr id="24" name="Picture 23" descr="C:\8th Grade U.S. history\8th C5 Images\white-hous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2931" y="777621"/>
                <a:ext cx="2065867" cy="154940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 name="Group 13"/>
            <p:cNvGrpSpPr/>
            <p:nvPr/>
          </p:nvGrpSpPr>
          <p:grpSpPr>
            <a:xfrm>
              <a:off x="130628" y="4785756"/>
              <a:ext cx="2209800" cy="2239645"/>
              <a:chOff x="0" y="4579044"/>
              <a:chExt cx="2209800" cy="2240045"/>
            </a:xfrm>
          </p:grpSpPr>
          <p:sp>
            <p:nvSpPr>
              <p:cNvPr id="21" name="Rounded Rectangle 20"/>
              <p:cNvSpPr/>
              <p:nvPr/>
            </p:nvSpPr>
            <p:spPr>
              <a:xfrm>
                <a:off x="0" y="6133289"/>
                <a:ext cx="2209800" cy="6858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b="1" kern="1200">
                    <a:solidFill>
                      <a:srgbClr val="FFFFFF"/>
                    </a:solidFill>
                    <a:effectLst/>
                    <a:latin typeface="Baskerville Old Face"/>
                    <a:ea typeface="Times New Roman"/>
                    <a:cs typeface="Times New Roman"/>
                  </a:rPr>
                  <a:t>Judicial </a:t>
                </a:r>
                <a:endParaRPr lang="en-US" sz="1200">
                  <a:effectLst/>
                  <a:latin typeface="Times New Roman"/>
                  <a:ea typeface="Times New Roman"/>
                </a:endParaRPr>
              </a:p>
              <a:p>
                <a:pPr marL="0" marR="0" algn="ctr">
                  <a:spcBef>
                    <a:spcPts val="0"/>
                  </a:spcBef>
                  <a:spcAft>
                    <a:spcPts val="0"/>
                  </a:spcAft>
                </a:pPr>
                <a:r>
                  <a:rPr lang="en-US" sz="1800" b="1" kern="1200">
                    <a:solidFill>
                      <a:srgbClr val="FFFFFF"/>
                    </a:solidFill>
                    <a:effectLst/>
                    <a:latin typeface="Baskerville Old Face"/>
                    <a:ea typeface="Times New Roman"/>
                    <a:cs typeface="Times New Roman"/>
                  </a:rPr>
                  <a:t>Branch</a:t>
                </a:r>
                <a:endParaRPr lang="en-US" sz="1200">
                  <a:effectLst/>
                  <a:latin typeface="Times New Roman"/>
                  <a:ea typeface="Times New Roman"/>
                </a:endParaRPr>
              </a:p>
            </p:txBody>
          </p:sp>
          <p:pic>
            <p:nvPicPr>
              <p:cNvPr id="22" name="Picture 21" descr="C:\8th Grade U.S. history\8th C5 Images\us-supreme-court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145" y="4579044"/>
                <a:ext cx="2087343" cy="155424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5" name="Rounded Rectangle 14"/>
            <p:cNvSpPr/>
            <p:nvPr/>
          </p:nvSpPr>
          <p:spPr>
            <a:xfrm>
              <a:off x="0" y="510639"/>
              <a:ext cx="3360420" cy="18872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p:nvSpPr>
          <p:spPr>
            <a:xfrm>
              <a:off x="6567054" y="463137"/>
              <a:ext cx="3420094" cy="18872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ounded Rectangle 16"/>
            <p:cNvSpPr/>
            <p:nvPr/>
          </p:nvSpPr>
          <p:spPr>
            <a:xfrm>
              <a:off x="1662545" y="2755075"/>
              <a:ext cx="3194462" cy="17691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ounded Rectangle 17"/>
            <p:cNvSpPr/>
            <p:nvPr/>
          </p:nvSpPr>
          <p:spPr>
            <a:xfrm>
              <a:off x="3503220" y="4785756"/>
              <a:ext cx="3063240" cy="1206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ounded Rectangle 18"/>
            <p:cNvSpPr/>
            <p:nvPr/>
          </p:nvSpPr>
          <p:spPr>
            <a:xfrm>
              <a:off x="4952010" y="2755075"/>
              <a:ext cx="3048635" cy="17691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ounded Rectangle 19"/>
            <p:cNvSpPr/>
            <p:nvPr/>
          </p:nvSpPr>
          <p:spPr>
            <a:xfrm>
              <a:off x="3503220" y="6092041"/>
              <a:ext cx="3063240" cy="1206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7"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51352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533400"/>
            <a:ext cx="7772400" cy="1470025"/>
          </a:xfrm>
        </p:spPr>
        <p:txBody>
          <a:bodyPr/>
          <a:lstStyle/>
          <a:p>
            <a:pPr eaLnBrk="1" hangingPunct="1"/>
            <a:r>
              <a:rPr lang="en-US">
                <a:latin typeface="Arial" charset="0"/>
              </a:rPr>
              <a:t>Checks and Balances Scenarios</a:t>
            </a:r>
          </a:p>
        </p:txBody>
      </p:sp>
      <p:pic>
        <p:nvPicPr>
          <p:cNvPr id="2051" name="Picture 3"/>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762000" y="2209800"/>
            <a:ext cx="7924800" cy="4343400"/>
          </a:xfrm>
        </p:spPr>
      </p:pic>
    </p:spTree>
    <p:extLst>
      <p:ext uri="{BB962C8B-B14F-4D97-AF65-F5344CB8AC3E}">
        <p14:creationId xmlns:p14="http://schemas.microsoft.com/office/powerpoint/2010/main" val="3965938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743200"/>
            <a:ext cx="4724400" cy="4724400"/>
          </a:xfrm>
          <a:noFill/>
        </p:spPr>
      </p:pic>
      <p:sp>
        <p:nvSpPr>
          <p:cNvPr id="3075" name="Rectangle 2"/>
          <p:cNvSpPr>
            <a:spLocks noGrp="1" noChangeArrowheads="1"/>
          </p:cNvSpPr>
          <p:nvPr>
            <p:ph type="title"/>
          </p:nvPr>
        </p:nvSpPr>
        <p:spPr>
          <a:xfrm>
            <a:off x="0" y="274638"/>
            <a:ext cx="9144000" cy="3535362"/>
          </a:xfrm>
        </p:spPr>
        <p:txBody>
          <a:bodyPr/>
          <a:lstStyle/>
          <a:p>
            <a:pPr marL="838200" indent="-838200" eaLnBrk="1" hangingPunct="1"/>
            <a:r>
              <a:rPr lang="en-US">
                <a:latin typeface="Arial" charset="0"/>
              </a:rPr>
              <a:t>1. The President vetoes the Gun Bill, which outlaws assault weapons.  The Bill has a great deal of support in Congress.</a:t>
            </a:r>
            <a:r>
              <a:rPr lang="en-US" sz="4000">
                <a:latin typeface="Arial" charset="0"/>
              </a:rPr>
              <a:t/>
            </a:r>
            <a:br>
              <a:rPr lang="en-US" sz="4000">
                <a:latin typeface="Arial" charset="0"/>
              </a:rPr>
            </a:br>
            <a:endParaRPr lang="en-US" sz="4000">
              <a:latin typeface="Arial" charset="0"/>
            </a:endParaRPr>
          </a:p>
        </p:txBody>
      </p:sp>
    </p:spTree>
    <p:extLst>
      <p:ext uri="{BB962C8B-B14F-4D97-AF65-F5344CB8AC3E}">
        <p14:creationId xmlns:p14="http://schemas.microsoft.com/office/powerpoint/2010/main" val="23312220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1. Answer</a:t>
            </a:r>
          </a:p>
        </p:txBody>
      </p:sp>
      <p:sp>
        <p:nvSpPr>
          <p:cNvPr id="4099" name="Rectangle 3"/>
          <p:cNvSpPr>
            <a:spLocks noGrp="1" noChangeArrowheads="1"/>
          </p:cNvSpPr>
          <p:nvPr>
            <p:ph type="body" sz="half" idx="1"/>
          </p:nvPr>
        </p:nvSpPr>
        <p:spPr>
          <a:xfrm>
            <a:off x="457200" y="1219200"/>
            <a:ext cx="8382000" cy="1752600"/>
          </a:xfrm>
        </p:spPr>
        <p:txBody>
          <a:bodyPr/>
          <a:lstStyle/>
          <a:p>
            <a:pPr eaLnBrk="1" hangingPunct="1">
              <a:buFontTx/>
              <a:buNone/>
            </a:pPr>
            <a:r>
              <a:rPr lang="en-US" sz="3200" b="1" u="sng">
                <a:latin typeface="Arial" charset="0"/>
              </a:rPr>
              <a:t>Branch that can Check/ Stop the Action</a:t>
            </a:r>
          </a:p>
          <a:p>
            <a:pPr eaLnBrk="1" hangingPunct="1"/>
            <a:r>
              <a:rPr lang="en-US" sz="3200">
                <a:latin typeface="Arial" charset="0"/>
              </a:rPr>
              <a:t>The Legislative  Branch</a:t>
            </a:r>
          </a:p>
          <a:p>
            <a:pPr eaLnBrk="1" hangingPunct="1"/>
            <a:endParaRPr lang="en-US" sz="3200">
              <a:latin typeface="Arial" charset="0"/>
            </a:endParaRPr>
          </a:p>
        </p:txBody>
      </p:sp>
      <p:sp>
        <p:nvSpPr>
          <p:cNvPr id="4100" name="Rectangle 4"/>
          <p:cNvSpPr>
            <a:spLocks noGrp="1" noChangeArrowheads="1"/>
          </p:cNvSpPr>
          <p:nvPr>
            <p:ph type="body" sz="half" idx="2"/>
          </p:nvPr>
        </p:nvSpPr>
        <p:spPr>
          <a:xfrm>
            <a:off x="228600" y="3352800"/>
            <a:ext cx="8915400" cy="3306763"/>
          </a:xfrm>
        </p:spPr>
        <p:txBody>
          <a:bodyPr/>
          <a:lstStyle/>
          <a:p>
            <a:pPr eaLnBrk="1" hangingPunct="1">
              <a:buFontTx/>
              <a:buNone/>
            </a:pPr>
            <a:r>
              <a:rPr lang="en-US" sz="3200" b="1" u="sng">
                <a:latin typeface="Arial" charset="0"/>
              </a:rPr>
              <a:t>What Branch can do to Check/ Stop the Action</a:t>
            </a:r>
          </a:p>
          <a:p>
            <a:pPr eaLnBrk="1" hangingPunct="1"/>
            <a:r>
              <a:rPr lang="en-US" sz="3200">
                <a:latin typeface="Arial" charset="0"/>
              </a:rPr>
              <a:t>Congress can override the Presidential veto with a 2/3 majority vote (in both the House of Representatives and the Senate)</a:t>
            </a:r>
          </a:p>
        </p:txBody>
      </p:sp>
    </p:spTree>
    <p:extLst>
      <p:ext uri="{BB962C8B-B14F-4D97-AF65-F5344CB8AC3E}">
        <p14:creationId xmlns:p14="http://schemas.microsoft.com/office/powerpoint/2010/main" val="18113143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3643313"/>
            <a:ext cx="6324600" cy="3214687"/>
          </a:xfrm>
        </p:spPr>
      </p:pic>
      <p:sp>
        <p:nvSpPr>
          <p:cNvPr id="5123" name="Rectangle 4"/>
          <p:cNvSpPr>
            <a:spLocks noGrp="1" noChangeArrowheads="1"/>
          </p:cNvSpPr>
          <p:nvPr>
            <p:ph type="title"/>
          </p:nvPr>
        </p:nvSpPr>
        <p:spPr>
          <a:xfrm>
            <a:off x="457200" y="274638"/>
            <a:ext cx="8229600" cy="3992562"/>
          </a:xfrm>
        </p:spPr>
        <p:txBody>
          <a:bodyPr/>
          <a:lstStyle/>
          <a:p>
            <a:pPr marL="838200" indent="-838200" algn="l" eaLnBrk="1" hangingPunct="1"/>
            <a:r>
              <a:rPr lang="en-US" sz="3600">
                <a:latin typeface="Arial" charset="0"/>
              </a:rPr>
              <a:t>2. Congress passes the Internet Decency Act, which attempts to limit young people</a:t>
            </a:r>
            <a:r>
              <a:rPr lang="ja-JP" altLang="en-US" sz="3600">
                <a:latin typeface="Arial" charset="0"/>
              </a:rPr>
              <a:t>’</a:t>
            </a:r>
            <a:r>
              <a:rPr lang="en-US" sz="3600">
                <a:latin typeface="Arial" charset="0"/>
              </a:rPr>
              <a:t>s access to profanity on the internet.  Some believe that the law violates the First Amendment guarantee of free speech.</a:t>
            </a:r>
          </a:p>
        </p:txBody>
      </p:sp>
    </p:spTree>
    <p:extLst>
      <p:ext uri="{BB962C8B-B14F-4D97-AF65-F5344CB8AC3E}">
        <p14:creationId xmlns:p14="http://schemas.microsoft.com/office/powerpoint/2010/main" val="40327818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2. Answer</a:t>
            </a:r>
          </a:p>
        </p:txBody>
      </p:sp>
      <p:sp>
        <p:nvSpPr>
          <p:cNvPr id="6147" name="Rectangle 3"/>
          <p:cNvSpPr>
            <a:spLocks noGrp="1" noChangeArrowheads="1"/>
          </p:cNvSpPr>
          <p:nvPr>
            <p:ph type="body" sz="half" idx="1"/>
          </p:nvPr>
        </p:nvSpPr>
        <p:spPr>
          <a:xfrm>
            <a:off x="457200" y="1219200"/>
            <a:ext cx="8382000" cy="1752600"/>
          </a:xfrm>
        </p:spPr>
        <p:txBody>
          <a:bodyPr/>
          <a:lstStyle/>
          <a:p>
            <a:pPr marL="533400" indent="-533400" eaLnBrk="1" hangingPunct="1">
              <a:buFontTx/>
              <a:buNone/>
            </a:pPr>
            <a:r>
              <a:rPr lang="en-US" sz="3200" b="1" u="sng">
                <a:latin typeface="Arial" charset="0"/>
              </a:rPr>
              <a:t>Branch that can Check/ Stop the Action</a:t>
            </a:r>
          </a:p>
          <a:p>
            <a:pPr marL="533400" indent="-533400" eaLnBrk="1" hangingPunct="1">
              <a:buFontTx/>
              <a:buAutoNum type="arabicPeriod"/>
            </a:pPr>
            <a:r>
              <a:rPr lang="en-US" sz="3200">
                <a:latin typeface="Arial" charset="0"/>
              </a:rPr>
              <a:t>The Executive Branch</a:t>
            </a:r>
          </a:p>
          <a:p>
            <a:pPr marL="533400" indent="-533400" eaLnBrk="1" hangingPunct="1">
              <a:buFontTx/>
              <a:buAutoNum type="arabicPeriod"/>
            </a:pPr>
            <a:r>
              <a:rPr lang="en-US" sz="3200">
                <a:latin typeface="Arial" charset="0"/>
              </a:rPr>
              <a:t>The Judicial Branch </a:t>
            </a:r>
          </a:p>
          <a:p>
            <a:pPr marL="533400" indent="-533400" eaLnBrk="1" hangingPunct="1"/>
            <a:endParaRPr lang="en-US" sz="3200">
              <a:latin typeface="Arial" charset="0"/>
            </a:endParaRPr>
          </a:p>
        </p:txBody>
      </p:sp>
      <p:sp>
        <p:nvSpPr>
          <p:cNvPr id="6148" name="Rectangle 4"/>
          <p:cNvSpPr>
            <a:spLocks noGrp="1" noChangeArrowheads="1"/>
          </p:cNvSpPr>
          <p:nvPr>
            <p:ph type="body" sz="half" idx="2"/>
          </p:nvPr>
        </p:nvSpPr>
        <p:spPr>
          <a:xfrm>
            <a:off x="228600" y="3352800"/>
            <a:ext cx="8915400" cy="3306763"/>
          </a:xfrm>
        </p:spPr>
        <p:txBody>
          <a:bodyPr/>
          <a:lstStyle/>
          <a:p>
            <a:pPr marL="533400" indent="-533400" eaLnBrk="1" hangingPunct="1">
              <a:buFontTx/>
              <a:buNone/>
            </a:pPr>
            <a:r>
              <a:rPr lang="en-US" sz="3200" b="1" u="sng">
                <a:latin typeface="Arial" charset="0"/>
              </a:rPr>
              <a:t>What Branch can do to Check/ Stop the Action</a:t>
            </a:r>
          </a:p>
          <a:p>
            <a:pPr marL="533400" indent="-533400" eaLnBrk="1" hangingPunct="1">
              <a:buFontTx/>
              <a:buAutoNum type="arabicPeriod"/>
            </a:pPr>
            <a:r>
              <a:rPr lang="en-US" sz="3200">
                <a:latin typeface="Arial" charset="0"/>
              </a:rPr>
              <a:t>The President can veto the bill</a:t>
            </a:r>
          </a:p>
          <a:p>
            <a:pPr marL="533400" indent="-533400" eaLnBrk="1" hangingPunct="1">
              <a:buFontTx/>
              <a:buAutoNum type="arabicPeriod"/>
            </a:pPr>
            <a:r>
              <a:rPr lang="en-US" sz="3200">
                <a:latin typeface="Arial" charset="0"/>
              </a:rPr>
              <a:t>The Supreme Court can declare the law Unconstitutional</a:t>
            </a:r>
          </a:p>
        </p:txBody>
      </p:sp>
    </p:spTree>
    <p:extLst>
      <p:ext uri="{BB962C8B-B14F-4D97-AF65-F5344CB8AC3E}">
        <p14:creationId xmlns:p14="http://schemas.microsoft.com/office/powerpoint/2010/main" val="30902028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p>
            <a:r>
              <a:rPr lang="en-US" dirty="0" smtClean="0">
                <a:latin typeface="Andalus" pitchFamily="18" charset="-78"/>
                <a:cs typeface="Andalus" pitchFamily="18" charset="-78"/>
              </a:rPr>
              <a:t>The United States Constitution</a:t>
            </a:r>
            <a:endParaRPr lang="en-US" dirty="0">
              <a:latin typeface="Andalus" pitchFamily="18" charset="-78"/>
              <a:cs typeface="Andalus" pitchFamily="18" charset="-78"/>
            </a:endParaRPr>
          </a:p>
        </p:txBody>
      </p:sp>
      <p:sp>
        <p:nvSpPr>
          <p:cNvPr id="3" name="Subtitle 2"/>
          <p:cNvSpPr>
            <a:spLocks noGrp="1"/>
          </p:cNvSpPr>
          <p:nvPr>
            <p:ph type="subTitle" idx="1"/>
          </p:nvPr>
        </p:nvSpPr>
        <p:spPr>
          <a:xfrm>
            <a:off x="1371600" y="4267200"/>
            <a:ext cx="6400800" cy="1752600"/>
          </a:xfrm>
          <a:solidFill>
            <a:schemeClr val="bg1">
              <a:alpha val="0"/>
            </a:schemeClr>
          </a:solidFill>
        </p:spPr>
        <p:txBody>
          <a:bodyPr>
            <a:noAutofit/>
          </a:bodyPr>
          <a:lstStyle/>
          <a:p>
            <a:r>
              <a:rPr lang="en-US" sz="4000" dirty="0" smtClean="0">
                <a:solidFill>
                  <a:schemeClr val="tx1"/>
                </a:solidFill>
                <a:latin typeface="Andalus" pitchFamily="18" charset="-78"/>
                <a:cs typeface="Andalus" pitchFamily="18" charset="-78"/>
              </a:rPr>
              <a:t>Checks and Balances</a:t>
            </a:r>
            <a:endParaRPr lang="en-US" sz="4000"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35229070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3733800"/>
          </a:xfrm>
        </p:spPr>
        <p:txBody>
          <a:bodyPr/>
          <a:lstStyle/>
          <a:p>
            <a:pPr marL="838200" indent="-838200" eaLnBrk="1" hangingPunct="1"/>
            <a:r>
              <a:rPr lang="en-US" sz="4000">
                <a:latin typeface="Arial" charset="0"/>
              </a:rPr>
              <a:t>3. President Nixon is accused of being involved in illegal activities that include obstructing justice and abusing his presidential powers.</a:t>
            </a:r>
          </a:p>
        </p:txBody>
      </p:sp>
      <p:pic>
        <p:nvPicPr>
          <p:cNvPr id="71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3581400"/>
            <a:ext cx="4953000" cy="3017838"/>
          </a:xfrm>
        </p:spPr>
      </p:pic>
    </p:spTree>
    <p:extLst>
      <p:ext uri="{BB962C8B-B14F-4D97-AF65-F5344CB8AC3E}">
        <p14:creationId xmlns:p14="http://schemas.microsoft.com/office/powerpoint/2010/main" val="3222759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3. Answer</a:t>
            </a:r>
          </a:p>
        </p:txBody>
      </p:sp>
      <p:sp>
        <p:nvSpPr>
          <p:cNvPr id="8195" name="Rectangle 3"/>
          <p:cNvSpPr>
            <a:spLocks noGrp="1" noChangeArrowheads="1"/>
          </p:cNvSpPr>
          <p:nvPr>
            <p:ph type="body" sz="half" idx="1"/>
          </p:nvPr>
        </p:nvSpPr>
        <p:spPr>
          <a:xfrm>
            <a:off x="457200" y="1219200"/>
            <a:ext cx="8382000" cy="1752600"/>
          </a:xfrm>
        </p:spPr>
        <p:txBody>
          <a:bodyPr/>
          <a:lstStyle/>
          <a:p>
            <a:pPr eaLnBrk="1" hangingPunct="1">
              <a:lnSpc>
                <a:spcPct val="90000"/>
              </a:lnSpc>
              <a:buFontTx/>
              <a:buNone/>
            </a:pPr>
            <a:r>
              <a:rPr lang="en-US" sz="3200" b="1" u="sng">
                <a:latin typeface="Arial" charset="0"/>
              </a:rPr>
              <a:t>Branch that can Check/ Stop the Action</a:t>
            </a:r>
          </a:p>
          <a:p>
            <a:pPr eaLnBrk="1" hangingPunct="1">
              <a:lnSpc>
                <a:spcPct val="90000"/>
              </a:lnSpc>
            </a:pPr>
            <a:r>
              <a:rPr lang="en-US" sz="3200">
                <a:latin typeface="Arial" charset="0"/>
              </a:rPr>
              <a:t>The Legislative  Branch</a:t>
            </a:r>
          </a:p>
          <a:p>
            <a:pPr eaLnBrk="1" hangingPunct="1">
              <a:lnSpc>
                <a:spcPct val="90000"/>
              </a:lnSpc>
            </a:pPr>
            <a:endParaRPr lang="en-US" sz="3200">
              <a:latin typeface="Arial" charset="0"/>
            </a:endParaRPr>
          </a:p>
        </p:txBody>
      </p:sp>
      <p:sp>
        <p:nvSpPr>
          <p:cNvPr id="8196" name="Rectangle 4"/>
          <p:cNvSpPr>
            <a:spLocks noGrp="1" noChangeArrowheads="1"/>
          </p:cNvSpPr>
          <p:nvPr>
            <p:ph type="body" sz="half" idx="2"/>
          </p:nvPr>
        </p:nvSpPr>
        <p:spPr>
          <a:xfrm>
            <a:off x="228600" y="2667000"/>
            <a:ext cx="8534400" cy="3992563"/>
          </a:xfrm>
        </p:spPr>
        <p:txBody>
          <a:bodyPr/>
          <a:lstStyle/>
          <a:p>
            <a:pPr eaLnBrk="1" hangingPunct="1">
              <a:lnSpc>
                <a:spcPct val="90000"/>
              </a:lnSpc>
              <a:buFontTx/>
              <a:buNone/>
            </a:pPr>
            <a:r>
              <a:rPr lang="en-US" sz="3200" b="1" u="sng">
                <a:latin typeface="Arial" charset="0"/>
              </a:rPr>
              <a:t>What Branch can do to Check/ Stop the Action</a:t>
            </a:r>
          </a:p>
          <a:p>
            <a:pPr eaLnBrk="1" hangingPunct="1">
              <a:lnSpc>
                <a:spcPct val="90000"/>
              </a:lnSpc>
            </a:pPr>
            <a:r>
              <a:rPr lang="en-US" sz="3200">
                <a:latin typeface="Arial" charset="0"/>
              </a:rPr>
              <a:t>Congress can impeach* and remove the President</a:t>
            </a:r>
          </a:p>
          <a:p>
            <a:pPr eaLnBrk="1" hangingPunct="1">
              <a:lnSpc>
                <a:spcPct val="90000"/>
              </a:lnSpc>
              <a:buFontTx/>
              <a:buNone/>
            </a:pPr>
            <a:endParaRPr lang="en-US" sz="3200">
              <a:latin typeface="Arial" charset="0"/>
            </a:endParaRPr>
          </a:p>
          <a:p>
            <a:pPr lvl="1" eaLnBrk="1" hangingPunct="1">
              <a:lnSpc>
                <a:spcPct val="90000"/>
              </a:lnSpc>
              <a:buFontTx/>
              <a:buNone/>
            </a:pPr>
            <a:r>
              <a:rPr lang="en-US" sz="2800">
                <a:latin typeface="Arial" charset="0"/>
              </a:rPr>
              <a:t>*</a:t>
            </a:r>
            <a:r>
              <a:rPr lang="en-US">
                <a:latin typeface="Arial" charset="0"/>
              </a:rPr>
              <a:t>Impeach = charge a government official with immoral, unethical, or unprofessional behavior due to a crime committed while in office or because of behavior that is not right or proper</a:t>
            </a:r>
          </a:p>
        </p:txBody>
      </p:sp>
    </p:spTree>
    <p:extLst>
      <p:ext uri="{BB962C8B-B14F-4D97-AF65-F5344CB8AC3E}">
        <p14:creationId xmlns:p14="http://schemas.microsoft.com/office/powerpoint/2010/main" val="15326368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0"/>
            <a:ext cx="8229600" cy="4191000"/>
          </a:xfrm>
        </p:spPr>
        <p:txBody>
          <a:bodyPr/>
          <a:lstStyle/>
          <a:p>
            <a:pPr marL="838200" indent="-838200" eaLnBrk="1" hangingPunct="1"/>
            <a:r>
              <a:rPr lang="en-US" sz="3600">
                <a:latin typeface="Arial" charset="0"/>
              </a:rPr>
              <a:t>4. Congress passes the War Powers Resolution, which demands the President notify Congress within 48 hours of sending military forces into battle and gives Congress the power to halt the use of force within 60 days.</a:t>
            </a:r>
          </a:p>
        </p:txBody>
      </p:sp>
      <p:pic>
        <p:nvPicPr>
          <p:cNvPr id="921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4038600"/>
            <a:ext cx="7391400" cy="2468563"/>
          </a:xfrm>
        </p:spPr>
      </p:pic>
    </p:spTree>
    <p:extLst>
      <p:ext uri="{BB962C8B-B14F-4D97-AF65-F5344CB8AC3E}">
        <p14:creationId xmlns:p14="http://schemas.microsoft.com/office/powerpoint/2010/main" val="32726478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4. Answer</a:t>
            </a:r>
          </a:p>
        </p:txBody>
      </p:sp>
      <p:sp>
        <p:nvSpPr>
          <p:cNvPr id="10243" name="Rectangle 3"/>
          <p:cNvSpPr>
            <a:spLocks noGrp="1" noChangeArrowheads="1"/>
          </p:cNvSpPr>
          <p:nvPr>
            <p:ph type="body" sz="half" idx="1"/>
          </p:nvPr>
        </p:nvSpPr>
        <p:spPr>
          <a:xfrm>
            <a:off x="457200" y="1219200"/>
            <a:ext cx="8382000" cy="1752600"/>
          </a:xfrm>
        </p:spPr>
        <p:txBody>
          <a:bodyPr/>
          <a:lstStyle/>
          <a:p>
            <a:pPr marL="533400" indent="-533400" eaLnBrk="1" hangingPunct="1">
              <a:buFontTx/>
              <a:buNone/>
            </a:pPr>
            <a:r>
              <a:rPr lang="en-US" sz="3200" b="1" u="sng">
                <a:latin typeface="Arial" charset="0"/>
              </a:rPr>
              <a:t>Branch that can Check/ Stop the Action</a:t>
            </a:r>
          </a:p>
          <a:p>
            <a:pPr marL="533400" indent="-533400" eaLnBrk="1" hangingPunct="1">
              <a:buFontTx/>
              <a:buAutoNum type="arabicPeriod"/>
            </a:pPr>
            <a:r>
              <a:rPr lang="en-US" sz="3200">
                <a:latin typeface="Arial" charset="0"/>
              </a:rPr>
              <a:t>The Executive Branch</a:t>
            </a:r>
          </a:p>
          <a:p>
            <a:pPr marL="533400" indent="-533400" eaLnBrk="1" hangingPunct="1">
              <a:buFontTx/>
              <a:buAutoNum type="arabicPeriod"/>
            </a:pPr>
            <a:r>
              <a:rPr lang="en-US" sz="3200">
                <a:latin typeface="Arial" charset="0"/>
              </a:rPr>
              <a:t>The Judicial Branch </a:t>
            </a:r>
          </a:p>
          <a:p>
            <a:pPr marL="533400" indent="-533400" eaLnBrk="1" hangingPunct="1"/>
            <a:endParaRPr lang="en-US" sz="3200">
              <a:latin typeface="Arial" charset="0"/>
            </a:endParaRPr>
          </a:p>
        </p:txBody>
      </p:sp>
      <p:sp>
        <p:nvSpPr>
          <p:cNvPr id="10244" name="Rectangle 4"/>
          <p:cNvSpPr>
            <a:spLocks noGrp="1" noChangeArrowheads="1"/>
          </p:cNvSpPr>
          <p:nvPr>
            <p:ph type="body" sz="half" idx="2"/>
          </p:nvPr>
        </p:nvSpPr>
        <p:spPr>
          <a:xfrm>
            <a:off x="228600" y="3352800"/>
            <a:ext cx="8915400" cy="3306763"/>
          </a:xfrm>
        </p:spPr>
        <p:txBody>
          <a:bodyPr/>
          <a:lstStyle/>
          <a:p>
            <a:pPr marL="533400" indent="-533400" eaLnBrk="1" hangingPunct="1">
              <a:buFontTx/>
              <a:buNone/>
            </a:pPr>
            <a:r>
              <a:rPr lang="en-US" sz="3200" b="1" u="sng">
                <a:latin typeface="Arial" charset="0"/>
              </a:rPr>
              <a:t>What Branch can do to Check/ Stop the Action</a:t>
            </a:r>
          </a:p>
          <a:p>
            <a:pPr marL="533400" indent="-533400" eaLnBrk="1" hangingPunct="1">
              <a:buFontTx/>
              <a:buAutoNum type="arabicPeriod"/>
            </a:pPr>
            <a:r>
              <a:rPr lang="en-US" sz="3200">
                <a:latin typeface="Arial" charset="0"/>
              </a:rPr>
              <a:t>The President can veto the bill</a:t>
            </a:r>
          </a:p>
          <a:p>
            <a:pPr marL="533400" indent="-533400" eaLnBrk="1" hangingPunct="1">
              <a:buFontTx/>
              <a:buAutoNum type="arabicPeriod"/>
            </a:pPr>
            <a:r>
              <a:rPr lang="en-US" sz="3200">
                <a:latin typeface="Arial" charset="0"/>
              </a:rPr>
              <a:t>The Supreme Court can declare the law Unconstitutional</a:t>
            </a:r>
          </a:p>
        </p:txBody>
      </p:sp>
    </p:spTree>
    <p:extLst>
      <p:ext uri="{BB962C8B-B14F-4D97-AF65-F5344CB8AC3E}">
        <p14:creationId xmlns:p14="http://schemas.microsoft.com/office/powerpoint/2010/main" val="32364699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normAutofit fontScale="90000"/>
          </a:bodyPr>
          <a:lstStyle/>
          <a:p>
            <a:pPr marL="838200" indent="-838200" eaLnBrk="1" hangingPunct="1"/>
            <a:r>
              <a:rPr lang="en-US" sz="4000">
                <a:latin typeface="Arial" charset="0"/>
              </a:rPr>
              <a:t>5. Justice Souter steps down from the Supreme Court.</a:t>
            </a:r>
          </a:p>
        </p:txBody>
      </p:sp>
      <p:pic>
        <p:nvPicPr>
          <p:cNvPr id="1126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2133600"/>
            <a:ext cx="7239000" cy="3981450"/>
          </a:xfrm>
        </p:spPr>
      </p:pic>
    </p:spTree>
    <p:extLst>
      <p:ext uri="{BB962C8B-B14F-4D97-AF65-F5344CB8AC3E}">
        <p14:creationId xmlns:p14="http://schemas.microsoft.com/office/powerpoint/2010/main" val="16751217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5. Answer</a:t>
            </a:r>
          </a:p>
        </p:txBody>
      </p:sp>
      <p:sp>
        <p:nvSpPr>
          <p:cNvPr id="29699" name="Rectangle 3"/>
          <p:cNvSpPr>
            <a:spLocks noGrp="1" noChangeArrowheads="1"/>
          </p:cNvSpPr>
          <p:nvPr>
            <p:ph type="body" sz="half" idx="1"/>
          </p:nvPr>
        </p:nvSpPr>
        <p:spPr>
          <a:xfrm>
            <a:off x="457200" y="1219200"/>
            <a:ext cx="8382000" cy="1752600"/>
          </a:xfrm>
        </p:spPr>
        <p:txBody>
          <a:bodyPr/>
          <a:lstStyle/>
          <a:p>
            <a:pPr eaLnBrk="1" hangingPunct="1">
              <a:buFontTx/>
              <a:buNone/>
              <a:defRPr/>
            </a:pPr>
            <a:r>
              <a:rPr lang="en-US" sz="3200" b="1" u="sng" dirty="0" smtClean="0">
                <a:ea typeface="+mn-ea"/>
              </a:rPr>
              <a:t>Branch that can Check/ Stop the Action</a:t>
            </a:r>
          </a:p>
          <a:p>
            <a:pPr marL="514350" indent="-514350" eaLnBrk="1" hangingPunct="1">
              <a:buFontTx/>
              <a:buAutoNum type="arabicPeriod"/>
              <a:defRPr/>
            </a:pPr>
            <a:r>
              <a:rPr lang="en-US" sz="3200" dirty="0" smtClean="0">
                <a:ea typeface="+mn-ea"/>
              </a:rPr>
              <a:t>The Executive  Branch</a:t>
            </a:r>
          </a:p>
          <a:p>
            <a:pPr marL="514350" indent="-514350" eaLnBrk="1" hangingPunct="1">
              <a:buFontTx/>
              <a:buAutoNum type="arabicPeriod"/>
              <a:defRPr/>
            </a:pPr>
            <a:r>
              <a:rPr lang="en-US" sz="3200" dirty="0" smtClean="0">
                <a:ea typeface="+mn-ea"/>
              </a:rPr>
              <a:t>The Legislative Branch</a:t>
            </a:r>
          </a:p>
          <a:p>
            <a:pPr eaLnBrk="1" hangingPunct="1">
              <a:defRPr/>
            </a:pPr>
            <a:endParaRPr lang="en-US" sz="3200" dirty="0" smtClean="0">
              <a:ea typeface="+mn-ea"/>
            </a:endParaRPr>
          </a:p>
        </p:txBody>
      </p:sp>
      <p:sp>
        <p:nvSpPr>
          <p:cNvPr id="29700" name="Rectangle 4"/>
          <p:cNvSpPr>
            <a:spLocks noGrp="1" noChangeArrowheads="1"/>
          </p:cNvSpPr>
          <p:nvPr>
            <p:ph type="body" sz="half" idx="2"/>
          </p:nvPr>
        </p:nvSpPr>
        <p:spPr>
          <a:xfrm>
            <a:off x="228600" y="3352800"/>
            <a:ext cx="8915400" cy="3306763"/>
          </a:xfrm>
        </p:spPr>
        <p:txBody>
          <a:bodyPr/>
          <a:lstStyle/>
          <a:p>
            <a:pPr eaLnBrk="1" hangingPunct="1">
              <a:buFontTx/>
              <a:buNone/>
              <a:defRPr/>
            </a:pPr>
            <a:r>
              <a:rPr lang="en-US" sz="3200" b="1" u="sng" dirty="0" smtClean="0">
                <a:ea typeface="+mn-ea"/>
              </a:rPr>
              <a:t>What Branch can do to Check/ Stop the Action</a:t>
            </a:r>
          </a:p>
          <a:p>
            <a:pPr marL="514350" indent="-514350" eaLnBrk="1" hangingPunct="1">
              <a:buFont typeface="+mj-lt"/>
              <a:buAutoNum type="arabicPeriod"/>
              <a:defRPr/>
            </a:pPr>
            <a:r>
              <a:rPr lang="en-US" sz="3200" dirty="0" smtClean="0">
                <a:ea typeface="+mn-ea"/>
              </a:rPr>
              <a:t>The President can nominate Supreme Court Justices</a:t>
            </a:r>
          </a:p>
          <a:p>
            <a:pPr marL="514350" indent="-514350" eaLnBrk="1" hangingPunct="1">
              <a:buFont typeface="+mj-lt"/>
              <a:buAutoNum type="arabicPeriod"/>
              <a:defRPr/>
            </a:pPr>
            <a:r>
              <a:rPr lang="en-US" sz="3200" dirty="0" smtClean="0">
                <a:ea typeface="+mn-ea"/>
              </a:rPr>
              <a:t>The Senate approves Presidential appointments to all Federal courts </a:t>
            </a:r>
          </a:p>
        </p:txBody>
      </p:sp>
    </p:spTree>
    <p:extLst>
      <p:ext uri="{BB962C8B-B14F-4D97-AF65-F5344CB8AC3E}">
        <p14:creationId xmlns:p14="http://schemas.microsoft.com/office/powerpoint/2010/main" val="1145252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2895600"/>
          </a:xfrm>
        </p:spPr>
        <p:txBody>
          <a:bodyPr/>
          <a:lstStyle/>
          <a:p>
            <a:pPr marL="838200" indent="-838200" eaLnBrk="1" hangingPunct="1"/>
            <a:r>
              <a:rPr lang="en-US">
                <a:latin typeface="Arial" charset="0"/>
              </a:rPr>
              <a:t>6.Congress passes legislation to establish a 5pm curfew for everyone 20 years old and younger.</a:t>
            </a:r>
          </a:p>
        </p:txBody>
      </p:sp>
      <p:pic>
        <p:nvPicPr>
          <p:cNvPr id="133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3025775"/>
            <a:ext cx="5410200" cy="3521075"/>
          </a:xfrm>
        </p:spPr>
      </p:pic>
    </p:spTree>
    <p:extLst>
      <p:ext uri="{BB962C8B-B14F-4D97-AF65-F5344CB8AC3E}">
        <p14:creationId xmlns:p14="http://schemas.microsoft.com/office/powerpoint/2010/main" val="8943912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6. Answer</a:t>
            </a:r>
          </a:p>
        </p:txBody>
      </p:sp>
      <p:sp>
        <p:nvSpPr>
          <p:cNvPr id="30723" name="Rectangle 3"/>
          <p:cNvSpPr>
            <a:spLocks noGrp="1" noChangeArrowheads="1"/>
          </p:cNvSpPr>
          <p:nvPr>
            <p:ph type="body" sz="half" idx="1"/>
          </p:nvPr>
        </p:nvSpPr>
        <p:spPr>
          <a:xfrm>
            <a:off x="381000" y="1219200"/>
            <a:ext cx="8382000" cy="1752600"/>
          </a:xfrm>
        </p:spPr>
        <p:txBody>
          <a:bodyPr/>
          <a:lstStyle/>
          <a:p>
            <a:pPr eaLnBrk="1" hangingPunct="1">
              <a:buFontTx/>
              <a:buNone/>
              <a:defRPr/>
            </a:pPr>
            <a:r>
              <a:rPr lang="en-US" sz="3200" b="1" u="sng" dirty="0" smtClean="0">
                <a:ea typeface="+mn-ea"/>
              </a:rPr>
              <a:t>Branch that can Check/ Stop the Action</a:t>
            </a:r>
          </a:p>
          <a:p>
            <a:pPr marL="533400" indent="-533400" eaLnBrk="1" hangingPunct="1">
              <a:buFontTx/>
              <a:buAutoNum type="arabicPeriod"/>
              <a:defRPr/>
            </a:pPr>
            <a:r>
              <a:rPr lang="en-US" sz="3200" dirty="0" smtClean="0">
                <a:ea typeface="+mn-ea"/>
              </a:rPr>
              <a:t>The Executive Branch</a:t>
            </a:r>
          </a:p>
          <a:p>
            <a:pPr marL="533400" indent="-533400" eaLnBrk="1" hangingPunct="1">
              <a:buFontTx/>
              <a:buAutoNum type="arabicPeriod"/>
              <a:defRPr/>
            </a:pPr>
            <a:r>
              <a:rPr lang="en-US" sz="3200" dirty="0" smtClean="0">
                <a:ea typeface="+mn-ea"/>
              </a:rPr>
              <a:t>The Judicial Branch </a:t>
            </a:r>
          </a:p>
          <a:p>
            <a:pPr eaLnBrk="1" hangingPunct="1">
              <a:defRPr/>
            </a:pPr>
            <a:endParaRPr lang="en-US" sz="3200" dirty="0" smtClean="0">
              <a:ea typeface="+mn-ea"/>
            </a:endParaRPr>
          </a:p>
        </p:txBody>
      </p:sp>
      <p:sp>
        <p:nvSpPr>
          <p:cNvPr id="14340" name="Rectangle 4"/>
          <p:cNvSpPr>
            <a:spLocks noGrp="1" noChangeArrowheads="1"/>
          </p:cNvSpPr>
          <p:nvPr>
            <p:ph type="body" sz="half" idx="2"/>
          </p:nvPr>
        </p:nvSpPr>
        <p:spPr>
          <a:xfrm>
            <a:off x="228600" y="3352800"/>
            <a:ext cx="8915400" cy="3306763"/>
          </a:xfrm>
        </p:spPr>
        <p:txBody>
          <a:bodyPr/>
          <a:lstStyle/>
          <a:p>
            <a:pPr marL="533400" indent="-533400" eaLnBrk="1" hangingPunct="1">
              <a:buFontTx/>
              <a:buNone/>
            </a:pPr>
            <a:r>
              <a:rPr lang="en-US" sz="3200" b="1" u="sng">
                <a:latin typeface="Arial" charset="0"/>
              </a:rPr>
              <a:t>What Branch can do to Check/ Stop the Action</a:t>
            </a:r>
          </a:p>
          <a:p>
            <a:pPr marL="533400" indent="-533400" eaLnBrk="1" hangingPunct="1">
              <a:buFontTx/>
              <a:buAutoNum type="arabicPeriod"/>
            </a:pPr>
            <a:r>
              <a:rPr lang="en-US" sz="3200">
                <a:latin typeface="Arial" charset="0"/>
              </a:rPr>
              <a:t>The President can veto the bill</a:t>
            </a:r>
          </a:p>
          <a:p>
            <a:pPr marL="533400" indent="-533400" eaLnBrk="1" hangingPunct="1">
              <a:buFontTx/>
              <a:buAutoNum type="arabicPeriod"/>
            </a:pPr>
            <a:r>
              <a:rPr lang="en-US" sz="3200">
                <a:latin typeface="Arial" charset="0"/>
              </a:rPr>
              <a:t>The Supreme Court can declare the law Unconstitutional</a:t>
            </a:r>
          </a:p>
        </p:txBody>
      </p:sp>
    </p:spTree>
    <p:extLst>
      <p:ext uri="{BB962C8B-B14F-4D97-AF65-F5344CB8AC3E}">
        <p14:creationId xmlns:p14="http://schemas.microsoft.com/office/powerpoint/2010/main" val="8677585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3197225"/>
            <a:ext cx="7239000" cy="3486150"/>
          </a:xfrm>
        </p:spPr>
      </p:pic>
      <p:sp>
        <p:nvSpPr>
          <p:cNvPr id="15363" name="Rectangle 4"/>
          <p:cNvSpPr>
            <a:spLocks noGrp="1" noChangeArrowheads="1"/>
          </p:cNvSpPr>
          <p:nvPr>
            <p:ph type="title"/>
          </p:nvPr>
        </p:nvSpPr>
        <p:spPr>
          <a:xfrm>
            <a:off x="457200" y="274638"/>
            <a:ext cx="8229600" cy="2925762"/>
          </a:xfrm>
        </p:spPr>
        <p:txBody>
          <a:bodyPr/>
          <a:lstStyle/>
          <a:p>
            <a:pPr marL="838200" indent="-838200" eaLnBrk="1" hangingPunct="1"/>
            <a:r>
              <a:rPr lang="en-US">
                <a:latin typeface="Arial" charset="0"/>
              </a:rPr>
              <a:t>7. The Chief Justice of the Supreme Court offers to sell his vote to the highest bidder during a court case.</a:t>
            </a:r>
          </a:p>
        </p:txBody>
      </p:sp>
    </p:spTree>
    <p:extLst>
      <p:ext uri="{BB962C8B-B14F-4D97-AF65-F5344CB8AC3E}">
        <p14:creationId xmlns:p14="http://schemas.microsoft.com/office/powerpoint/2010/main" val="30233372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7. Answer</a:t>
            </a:r>
          </a:p>
        </p:txBody>
      </p:sp>
      <p:sp>
        <p:nvSpPr>
          <p:cNvPr id="16387" name="Rectangle 3"/>
          <p:cNvSpPr>
            <a:spLocks noGrp="1" noChangeArrowheads="1"/>
          </p:cNvSpPr>
          <p:nvPr>
            <p:ph type="body" sz="half" idx="1"/>
          </p:nvPr>
        </p:nvSpPr>
        <p:spPr>
          <a:xfrm>
            <a:off x="457200" y="1066800"/>
            <a:ext cx="8382000" cy="1371600"/>
          </a:xfrm>
        </p:spPr>
        <p:txBody>
          <a:bodyPr/>
          <a:lstStyle/>
          <a:p>
            <a:pPr eaLnBrk="1" hangingPunct="1">
              <a:buFontTx/>
              <a:buNone/>
            </a:pPr>
            <a:r>
              <a:rPr lang="en-US" sz="3200" b="1" u="sng">
                <a:latin typeface="Arial" charset="0"/>
              </a:rPr>
              <a:t>Branch that can Check/ Stop the Action</a:t>
            </a:r>
          </a:p>
          <a:p>
            <a:pPr eaLnBrk="1" hangingPunct="1"/>
            <a:r>
              <a:rPr lang="en-US" sz="3200">
                <a:latin typeface="Arial" charset="0"/>
              </a:rPr>
              <a:t>The Legislative  Branch</a:t>
            </a:r>
          </a:p>
          <a:p>
            <a:pPr eaLnBrk="1" hangingPunct="1"/>
            <a:endParaRPr lang="en-US" sz="3200">
              <a:latin typeface="Arial" charset="0"/>
            </a:endParaRPr>
          </a:p>
        </p:txBody>
      </p:sp>
      <p:sp>
        <p:nvSpPr>
          <p:cNvPr id="16388" name="Rectangle 4"/>
          <p:cNvSpPr>
            <a:spLocks noGrp="1" noChangeArrowheads="1"/>
          </p:cNvSpPr>
          <p:nvPr>
            <p:ph type="body" sz="half" idx="2"/>
          </p:nvPr>
        </p:nvSpPr>
        <p:spPr>
          <a:xfrm>
            <a:off x="228600" y="2514600"/>
            <a:ext cx="8915400" cy="4144963"/>
          </a:xfrm>
        </p:spPr>
        <p:txBody>
          <a:bodyPr/>
          <a:lstStyle/>
          <a:p>
            <a:pPr eaLnBrk="1" hangingPunct="1">
              <a:buFontTx/>
              <a:buNone/>
            </a:pPr>
            <a:r>
              <a:rPr lang="en-US" sz="3200" b="1" u="sng">
                <a:latin typeface="Arial" charset="0"/>
              </a:rPr>
              <a:t>What Branch can do to Check/ Stop the Action</a:t>
            </a:r>
          </a:p>
          <a:p>
            <a:pPr eaLnBrk="1" hangingPunct="1">
              <a:lnSpc>
                <a:spcPct val="90000"/>
              </a:lnSpc>
            </a:pPr>
            <a:r>
              <a:rPr lang="en-US" sz="3200">
                <a:latin typeface="Arial" charset="0"/>
              </a:rPr>
              <a:t>The Congress can impeach* and remove judges</a:t>
            </a:r>
          </a:p>
          <a:p>
            <a:pPr eaLnBrk="1" hangingPunct="1">
              <a:lnSpc>
                <a:spcPct val="90000"/>
              </a:lnSpc>
              <a:buFontTx/>
              <a:buNone/>
            </a:pPr>
            <a:endParaRPr lang="en-US" sz="3200">
              <a:latin typeface="Arial" charset="0"/>
            </a:endParaRPr>
          </a:p>
          <a:p>
            <a:pPr lvl="1" eaLnBrk="1" hangingPunct="1">
              <a:lnSpc>
                <a:spcPct val="90000"/>
              </a:lnSpc>
              <a:buFontTx/>
              <a:buNone/>
            </a:pPr>
            <a:r>
              <a:rPr lang="en-US" sz="2800">
                <a:latin typeface="Arial" charset="0"/>
              </a:rPr>
              <a:t>*</a:t>
            </a:r>
            <a:r>
              <a:rPr lang="en-US">
                <a:latin typeface="Arial" charset="0"/>
              </a:rPr>
              <a:t>Impeach = charge a government official with immoral, unethical, or unprofessional behavior due to a crime committed while in office or because of behavior that is not right or proper</a:t>
            </a:r>
          </a:p>
          <a:p>
            <a:pPr eaLnBrk="1" hangingPunct="1"/>
            <a:endParaRPr lang="en-US" sz="3200">
              <a:latin typeface="Arial" charset="0"/>
            </a:endParaRPr>
          </a:p>
        </p:txBody>
      </p:sp>
    </p:spTree>
    <p:extLst>
      <p:ext uri="{BB962C8B-B14F-4D97-AF65-F5344CB8AC3E}">
        <p14:creationId xmlns:p14="http://schemas.microsoft.com/office/powerpoint/2010/main" val="14990894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6000">
                <a:latin typeface="Eras Demi ITC" charset="0"/>
                <a:ea typeface="MS PGothic" charset="0"/>
              </a:rPr>
              <a:t>Separation of Powers</a:t>
            </a:r>
          </a:p>
        </p:txBody>
      </p:sp>
      <p:sp>
        <p:nvSpPr>
          <p:cNvPr id="9219" name="Rectangle 3"/>
          <p:cNvSpPr>
            <a:spLocks noGrp="1" noChangeArrowheads="1"/>
          </p:cNvSpPr>
          <p:nvPr>
            <p:ph type="body" idx="1"/>
          </p:nvPr>
        </p:nvSpPr>
        <p:spPr>
          <a:xfrm>
            <a:off x="0" y="1295400"/>
            <a:ext cx="9144000" cy="5562600"/>
          </a:xfrm>
        </p:spPr>
        <p:txBody>
          <a:bodyPr/>
          <a:lstStyle/>
          <a:p>
            <a:pPr eaLnBrk="1" hangingPunct="1"/>
            <a:r>
              <a:rPr lang="en-US" sz="4400" dirty="0">
                <a:latin typeface="Book Antiqua" charset="0"/>
                <a:ea typeface="MS PGothic" charset="0"/>
              </a:rPr>
              <a:t>Dividing different powers among three branches of government</a:t>
            </a:r>
          </a:p>
          <a:p>
            <a:pPr eaLnBrk="1" hangingPunct="1"/>
            <a:r>
              <a:rPr lang="en-US" sz="4400" dirty="0">
                <a:latin typeface="Book Antiqua" charset="0"/>
                <a:ea typeface="MS PGothic" charset="0"/>
              </a:rPr>
              <a:t>Prevents one branch from gaining too much power</a:t>
            </a:r>
          </a:p>
          <a:p>
            <a:pPr eaLnBrk="1" hangingPunct="1"/>
            <a:r>
              <a:rPr lang="en-US" sz="4400" dirty="0">
                <a:latin typeface="Book Antiqua" charset="0"/>
                <a:ea typeface="MS PGothic" charset="0"/>
              </a:rPr>
              <a:t>Legislative, Judicial, and Executive branches have their own unique powers</a:t>
            </a:r>
          </a:p>
        </p:txBody>
      </p:sp>
    </p:spTree>
    <p:extLst>
      <p:ext uri="{BB962C8B-B14F-4D97-AF65-F5344CB8AC3E}">
        <p14:creationId xmlns:p14="http://schemas.microsoft.com/office/powerpoint/2010/main" val="18381046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dissolve">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274638"/>
            <a:ext cx="8229600" cy="2697162"/>
          </a:xfrm>
        </p:spPr>
        <p:txBody>
          <a:bodyPr/>
          <a:lstStyle/>
          <a:p>
            <a:pPr marL="838200" indent="-838200" eaLnBrk="1" hangingPunct="1"/>
            <a:r>
              <a:rPr lang="en-US">
                <a:latin typeface="Arial" charset="0"/>
              </a:rPr>
              <a:t>8. The President negotiates a treaty to sell all U.S. nuclear weapons to Iran.</a:t>
            </a:r>
          </a:p>
        </p:txBody>
      </p:sp>
      <p:pic>
        <p:nvPicPr>
          <p:cNvPr id="1741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2819400"/>
            <a:ext cx="7315200" cy="3319463"/>
          </a:xfrm>
        </p:spPr>
      </p:pic>
      <p:sp>
        <p:nvSpPr>
          <p:cNvPr id="17412" name="Text Box 7"/>
          <p:cNvSpPr txBox="1">
            <a:spLocks noChangeArrowheads="1"/>
          </p:cNvSpPr>
          <p:nvPr/>
        </p:nvSpPr>
        <p:spPr bwMode="auto">
          <a:xfrm>
            <a:off x="381000" y="6172200"/>
            <a:ext cx="441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Iranian President Mahmoud Ahmadinejad </a:t>
            </a:r>
          </a:p>
        </p:txBody>
      </p:sp>
      <p:sp>
        <p:nvSpPr>
          <p:cNvPr id="17413" name="Text Box 8"/>
          <p:cNvSpPr txBox="1">
            <a:spLocks noChangeArrowheads="1"/>
          </p:cNvSpPr>
          <p:nvPr/>
        </p:nvSpPr>
        <p:spPr bwMode="auto">
          <a:xfrm>
            <a:off x="5257800" y="6172200"/>
            <a:ext cx="365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American President Barak Obama</a:t>
            </a:r>
          </a:p>
        </p:txBody>
      </p:sp>
    </p:spTree>
    <p:extLst>
      <p:ext uri="{BB962C8B-B14F-4D97-AF65-F5344CB8AC3E}">
        <p14:creationId xmlns:p14="http://schemas.microsoft.com/office/powerpoint/2010/main" val="39193819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8. Answer</a:t>
            </a:r>
          </a:p>
        </p:txBody>
      </p:sp>
      <p:sp>
        <p:nvSpPr>
          <p:cNvPr id="18435" name="Rectangle 3"/>
          <p:cNvSpPr>
            <a:spLocks noGrp="1" noChangeArrowheads="1"/>
          </p:cNvSpPr>
          <p:nvPr>
            <p:ph type="body" sz="half" idx="1"/>
          </p:nvPr>
        </p:nvSpPr>
        <p:spPr>
          <a:xfrm>
            <a:off x="457200" y="1219200"/>
            <a:ext cx="8382000" cy="1752600"/>
          </a:xfrm>
        </p:spPr>
        <p:txBody>
          <a:bodyPr/>
          <a:lstStyle/>
          <a:p>
            <a:pPr eaLnBrk="1" hangingPunct="1">
              <a:buFontTx/>
              <a:buNone/>
            </a:pPr>
            <a:r>
              <a:rPr lang="en-US" sz="3200" b="1" u="sng">
                <a:latin typeface="Arial" charset="0"/>
              </a:rPr>
              <a:t>Branch that can Check/ Stop the Action</a:t>
            </a:r>
          </a:p>
          <a:p>
            <a:pPr eaLnBrk="1" hangingPunct="1"/>
            <a:r>
              <a:rPr lang="en-US" sz="3200">
                <a:latin typeface="Arial" charset="0"/>
              </a:rPr>
              <a:t>The Legislative  Branch</a:t>
            </a:r>
          </a:p>
          <a:p>
            <a:pPr eaLnBrk="1" hangingPunct="1"/>
            <a:endParaRPr lang="en-US" sz="3200">
              <a:latin typeface="Arial" charset="0"/>
            </a:endParaRPr>
          </a:p>
        </p:txBody>
      </p:sp>
      <p:sp>
        <p:nvSpPr>
          <p:cNvPr id="18436" name="Rectangle 4"/>
          <p:cNvSpPr>
            <a:spLocks noGrp="1" noChangeArrowheads="1"/>
          </p:cNvSpPr>
          <p:nvPr>
            <p:ph type="body" sz="half" idx="2"/>
          </p:nvPr>
        </p:nvSpPr>
        <p:spPr>
          <a:xfrm>
            <a:off x="228600" y="3352800"/>
            <a:ext cx="8915400" cy="3306763"/>
          </a:xfrm>
        </p:spPr>
        <p:txBody>
          <a:bodyPr/>
          <a:lstStyle/>
          <a:p>
            <a:pPr eaLnBrk="1" hangingPunct="1">
              <a:buFontTx/>
              <a:buNone/>
            </a:pPr>
            <a:r>
              <a:rPr lang="en-US" sz="3200" b="1" u="sng">
                <a:latin typeface="Arial" charset="0"/>
              </a:rPr>
              <a:t>What Branch can do to Check/ Stop the Action</a:t>
            </a:r>
          </a:p>
          <a:p>
            <a:pPr eaLnBrk="1" hangingPunct="1"/>
            <a:r>
              <a:rPr lang="en-US" sz="3200">
                <a:latin typeface="Arial" charset="0"/>
              </a:rPr>
              <a:t>Congress can reject or approve treaties with foreign countries</a:t>
            </a:r>
          </a:p>
        </p:txBody>
      </p:sp>
    </p:spTree>
    <p:extLst>
      <p:ext uri="{BB962C8B-B14F-4D97-AF65-F5344CB8AC3E}">
        <p14:creationId xmlns:p14="http://schemas.microsoft.com/office/powerpoint/2010/main" val="12642416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0"/>
            <a:ext cx="8229600" cy="4343400"/>
          </a:xfrm>
        </p:spPr>
        <p:txBody>
          <a:bodyPr/>
          <a:lstStyle/>
          <a:p>
            <a:pPr marL="838200" indent="-838200" eaLnBrk="1" hangingPunct="1"/>
            <a:r>
              <a:rPr lang="en-US" sz="3200">
                <a:latin typeface="Arial" charset="0"/>
              </a:rPr>
              <a:t>9. The President issues an executive order to the Environmental Protection Agency that orders all people living within Washington State to relocate to Oregon.  The order does not provide any compensation for their land and is taking place in order to save the pink katydid from extinction.</a:t>
            </a:r>
          </a:p>
        </p:txBody>
      </p:sp>
      <p:pic>
        <p:nvPicPr>
          <p:cNvPr id="1945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4191000"/>
            <a:ext cx="5562600" cy="2473325"/>
          </a:xfrm>
        </p:spPr>
      </p:pic>
    </p:spTree>
    <p:extLst>
      <p:ext uri="{BB962C8B-B14F-4D97-AF65-F5344CB8AC3E}">
        <p14:creationId xmlns:p14="http://schemas.microsoft.com/office/powerpoint/2010/main" val="3097040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92162"/>
          </a:xfrm>
        </p:spPr>
        <p:txBody>
          <a:bodyPr/>
          <a:lstStyle/>
          <a:p>
            <a:pPr eaLnBrk="1" hangingPunct="1"/>
            <a:r>
              <a:rPr lang="en-US" sz="4000">
                <a:latin typeface="Arial" charset="0"/>
              </a:rPr>
              <a:t>9. Answer</a:t>
            </a:r>
          </a:p>
        </p:txBody>
      </p:sp>
      <p:sp>
        <p:nvSpPr>
          <p:cNvPr id="20483" name="Rectangle 3"/>
          <p:cNvSpPr>
            <a:spLocks noGrp="1" noChangeArrowheads="1"/>
          </p:cNvSpPr>
          <p:nvPr>
            <p:ph type="body" sz="half" idx="1"/>
          </p:nvPr>
        </p:nvSpPr>
        <p:spPr>
          <a:xfrm>
            <a:off x="457200" y="1219200"/>
            <a:ext cx="8382000" cy="1752600"/>
          </a:xfrm>
        </p:spPr>
        <p:txBody>
          <a:bodyPr/>
          <a:lstStyle/>
          <a:p>
            <a:pPr eaLnBrk="1" hangingPunct="1">
              <a:buFontTx/>
              <a:buNone/>
            </a:pPr>
            <a:r>
              <a:rPr lang="en-US" sz="3200" b="1" u="sng">
                <a:latin typeface="Arial" charset="0"/>
              </a:rPr>
              <a:t>Branch that can Check/ Stop the Action</a:t>
            </a:r>
          </a:p>
          <a:p>
            <a:pPr eaLnBrk="1" hangingPunct="1"/>
            <a:r>
              <a:rPr lang="en-US" sz="3200">
                <a:latin typeface="Arial" charset="0"/>
              </a:rPr>
              <a:t>The Judicial  Branch</a:t>
            </a:r>
          </a:p>
          <a:p>
            <a:pPr eaLnBrk="1" hangingPunct="1"/>
            <a:endParaRPr lang="en-US" sz="3200">
              <a:latin typeface="Arial" charset="0"/>
            </a:endParaRPr>
          </a:p>
        </p:txBody>
      </p:sp>
      <p:sp>
        <p:nvSpPr>
          <p:cNvPr id="20484" name="Rectangle 4"/>
          <p:cNvSpPr>
            <a:spLocks noGrp="1" noChangeArrowheads="1"/>
          </p:cNvSpPr>
          <p:nvPr>
            <p:ph type="body" sz="half" idx="2"/>
          </p:nvPr>
        </p:nvSpPr>
        <p:spPr>
          <a:xfrm>
            <a:off x="228600" y="3352800"/>
            <a:ext cx="8915400" cy="3306763"/>
          </a:xfrm>
        </p:spPr>
        <p:txBody>
          <a:bodyPr/>
          <a:lstStyle/>
          <a:p>
            <a:pPr eaLnBrk="1" hangingPunct="1">
              <a:buFontTx/>
              <a:buNone/>
            </a:pPr>
            <a:r>
              <a:rPr lang="en-US" sz="3200" b="1" u="sng">
                <a:latin typeface="Arial" charset="0"/>
              </a:rPr>
              <a:t>What Branch can do to Check/ Stop the Action</a:t>
            </a:r>
          </a:p>
          <a:p>
            <a:pPr eaLnBrk="1" hangingPunct="1"/>
            <a:r>
              <a:rPr lang="en-US" sz="3200">
                <a:latin typeface="Arial" charset="0"/>
              </a:rPr>
              <a:t>The Supreme Court can declare executive actions unconstitutional.</a:t>
            </a:r>
          </a:p>
        </p:txBody>
      </p:sp>
    </p:spTree>
    <p:extLst>
      <p:ext uri="{BB962C8B-B14F-4D97-AF65-F5344CB8AC3E}">
        <p14:creationId xmlns:p14="http://schemas.microsoft.com/office/powerpoint/2010/main" val="3571294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h2fig2"/>
          <p:cNvPicPr>
            <a:picLocks noChangeAspect="1" noChangeArrowheads="1"/>
          </p:cNvPicPr>
          <p:nvPr/>
        </p:nvPicPr>
        <p:blipFill>
          <a:blip r:embed="rId2">
            <a:extLst>
              <a:ext uri="{28A0092B-C50C-407E-A947-70E740481C1C}">
                <a14:useLocalDpi xmlns:a14="http://schemas.microsoft.com/office/drawing/2010/main" val="0"/>
              </a:ext>
            </a:extLst>
          </a:blip>
          <a:srcRect b="114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59953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0"/>
            <a:ext cx="8229600" cy="1143000"/>
          </a:xfrm>
        </p:spPr>
        <p:txBody>
          <a:bodyPr/>
          <a:lstStyle/>
          <a:p>
            <a:pPr algn="ctr" eaLnBrk="1" hangingPunct="1"/>
            <a:r>
              <a:rPr lang="en-US" sz="6600" b="1">
                <a:latin typeface="Eras Demi ITC" charset="0"/>
                <a:ea typeface="MS PGothic" charset="0"/>
              </a:rPr>
              <a:t>Analysis</a:t>
            </a:r>
          </a:p>
        </p:txBody>
      </p:sp>
      <p:sp>
        <p:nvSpPr>
          <p:cNvPr id="10243" name="Rectangle 3"/>
          <p:cNvSpPr>
            <a:spLocks noGrp="1" noChangeArrowheads="1"/>
          </p:cNvSpPr>
          <p:nvPr>
            <p:ph type="body" idx="1"/>
          </p:nvPr>
        </p:nvSpPr>
        <p:spPr>
          <a:xfrm>
            <a:off x="0" y="914400"/>
            <a:ext cx="9144000" cy="5943600"/>
          </a:xfrm>
        </p:spPr>
        <p:txBody>
          <a:bodyPr/>
          <a:lstStyle/>
          <a:p>
            <a:pPr eaLnBrk="1" hangingPunct="1"/>
            <a:r>
              <a:rPr lang="en-US" sz="6000">
                <a:latin typeface="Rockwell" charset="0"/>
                <a:ea typeface="MS PGothic" charset="0"/>
              </a:rPr>
              <a:t>Why is it important to separate the powers of the government?  Think about the other principles of democracy…</a:t>
            </a:r>
          </a:p>
        </p:txBody>
      </p:sp>
    </p:spTree>
    <p:extLst>
      <p:ext uri="{BB962C8B-B14F-4D97-AF65-F5344CB8AC3E}">
        <p14:creationId xmlns:p14="http://schemas.microsoft.com/office/powerpoint/2010/main" val="11454174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43000"/>
          </a:xfrm>
        </p:spPr>
        <p:txBody>
          <a:bodyPr/>
          <a:lstStyle/>
          <a:p>
            <a:pPr algn="ctr" eaLnBrk="1" hangingPunct="1"/>
            <a:r>
              <a:rPr lang="en-US" sz="6600" b="1">
                <a:latin typeface="Tempus Sans ITC" charset="0"/>
                <a:ea typeface="MS PGothic" charset="0"/>
              </a:rPr>
              <a:t>Checks and Balances</a:t>
            </a:r>
          </a:p>
        </p:txBody>
      </p:sp>
      <p:sp>
        <p:nvSpPr>
          <p:cNvPr id="11267" name="Rectangle 3"/>
          <p:cNvSpPr>
            <a:spLocks noGrp="1" noChangeArrowheads="1"/>
          </p:cNvSpPr>
          <p:nvPr>
            <p:ph type="body" idx="1"/>
          </p:nvPr>
        </p:nvSpPr>
        <p:spPr>
          <a:xfrm>
            <a:off x="152400" y="1143000"/>
            <a:ext cx="8839200" cy="5562600"/>
          </a:xfrm>
        </p:spPr>
        <p:txBody>
          <a:bodyPr/>
          <a:lstStyle/>
          <a:p>
            <a:pPr eaLnBrk="1" hangingPunct="1"/>
            <a:r>
              <a:rPr lang="en-US" sz="4000">
                <a:latin typeface="Tahoma" charset="0"/>
                <a:ea typeface="MS PGothic" charset="0"/>
              </a:rPr>
              <a:t>Powers each branch has that allows them to check up on the other branches</a:t>
            </a:r>
          </a:p>
          <a:p>
            <a:pPr eaLnBrk="1" hangingPunct="1"/>
            <a:r>
              <a:rPr lang="en-US" sz="4000">
                <a:latin typeface="Tahoma" charset="0"/>
                <a:ea typeface="MS PGothic" charset="0"/>
              </a:rPr>
              <a:t>Prevents branches from abusing their powers</a:t>
            </a:r>
          </a:p>
          <a:p>
            <a:pPr eaLnBrk="1" hangingPunct="1"/>
            <a:r>
              <a:rPr lang="en-US" sz="4000">
                <a:latin typeface="Tahoma" charset="0"/>
                <a:ea typeface="MS PGothic" charset="0"/>
              </a:rPr>
              <a:t>Preserves the separation of powers</a:t>
            </a:r>
          </a:p>
          <a:p>
            <a:pPr eaLnBrk="1" hangingPunct="1"/>
            <a:r>
              <a:rPr lang="en-US" sz="4000">
                <a:latin typeface="Tahoma" charset="0"/>
                <a:ea typeface="MS PGothic" charset="0"/>
              </a:rPr>
              <a:t>Requires cooperation between the branches of government</a:t>
            </a:r>
          </a:p>
        </p:txBody>
      </p:sp>
    </p:spTree>
    <p:extLst>
      <p:ext uri="{BB962C8B-B14F-4D97-AF65-F5344CB8AC3E}">
        <p14:creationId xmlns:p14="http://schemas.microsoft.com/office/powerpoint/2010/main" val="6827313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1284683" y="38911"/>
            <a:ext cx="6588511" cy="707886"/>
          </a:xfrm>
          <a:prstGeom prst="rect">
            <a:avLst/>
          </a:prstGeom>
          <a:noFill/>
        </p:spPr>
        <p:txBody>
          <a:bodyPr wrap="square" rtlCol="0">
            <a:spAutoFit/>
          </a:bodyPr>
          <a:lstStyle/>
          <a:p>
            <a:pPr algn="ctr"/>
            <a:r>
              <a:rPr lang="en-US" sz="4000" b="1" dirty="0" smtClean="0">
                <a:solidFill>
                  <a:schemeClr val="tx1">
                    <a:lumMod val="75000"/>
                    <a:lumOff val="25000"/>
                  </a:schemeClr>
                </a:solidFill>
                <a:latin typeface="Baskerville Old Face" pitchFamily="18" charset="0"/>
              </a:rPr>
              <a:t>Checks and Balances</a:t>
            </a:r>
            <a:endParaRPr lang="en-US" sz="4000" b="1" dirty="0">
              <a:solidFill>
                <a:schemeClr val="tx1">
                  <a:lumMod val="75000"/>
                  <a:lumOff val="25000"/>
                </a:schemeClr>
              </a:solidFill>
              <a:latin typeface="Baskerville Old Face" pitchFamily="18" charset="0"/>
            </a:endParaRPr>
          </a:p>
        </p:txBody>
      </p:sp>
      <p:sp>
        <p:nvSpPr>
          <p:cNvPr id="13" name="Down Arrow 12">
            <a:hlinkClick r:id="rId3" action="ppaction://hlinksldjump"/>
          </p:cNvPr>
          <p:cNvSpPr/>
          <p:nvPr/>
        </p:nvSpPr>
        <p:spPr>
          <a:xfrm rot="18824415">
            <a:off x="6120322" y="2795176"/>
            <a:ext cx="729066" cy="2050243"/>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hlinkClick r:id="rId4" action="ppaction://hlinksldjump"/>
          </p:cNvPr>
          <p:cNvSpPr/>
          <p:nvPr/>
        </p:nvSpPr>
        <p:spPr>
          <a:xfrm rot="5400000">
            <a:off x="4177355" y="3998819"/>
            <a:ext cx="694849" cy="348736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hlinkClick r:id="rId5" action="ppaction://hlinksldjump"/>
          </p:cNvPr>
          <p:cNvSpPr/>
          <p:nvPr/>
        </p:nvSpPr>
        <p:spPr>
          <a:xfrm rot="16200000">
            <a:off x="4221787" y="4766892"/>
            <a:ext cx="694849" cy="3487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hlinkClick r:id="rId6" action="ppaction://hlinksldjump"/>
          </p:cNvPr>
          <p:cNvSpPr/>
          <p:nvPr/>
        </p:nvSpPr>
        <p:spPr>
          <a:xfrm rot="2650373">
            <a:off x="1557380" y="1464101"/>
            <a:ext cx="788937" cy="3487366"/>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hlinkClick r:id="rId7" action="ppaction://hlinksldjump"/>
          </p:cNvPr>
          <p:cNvSpPr/>
          <p:nvPr/>
        </p:nvSpPr>
        <p:spPr>
          <a:xfrm rot="13411381">
            <a:off x="2427328" y="2842645"/>
            <a:ext cx="694849" cy="1780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hlinkClick r:id="rId8" action="ppaction://hlinksldjump"/>
          </p:cNvPr>
          <p:cNvSpPr/>
          <p:nvPr/>
        </p:nvSpPr>
        <p:spPr>
          <a:xfrm rot="8140378">
            <a:off x="6728710" y="1430174"/>
            <a:ext cx="694849" cy="3477115"/>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948242" y="4607400"/>
            <a:ext cx="2209800" cy="2250600"/>
            <a:chOff x="6948242" y="4607400"/>
            <a:chExt cx="2209800" cy="2250600"/>
          </a:xfrm>
        </p:grpSpPr>
        <p:sp>
          <p:nvSpPr>
            <p:cNvPr id="6" name="Rounded Rectangle 5">
              <a:hlinkClick r:id="rId9"/>
            </p:cNvPr>
            <p:cNvSpPr/>
            <p:nvPr/>
          </p:nvSpPr>
          <p:spPr>
            <a:xfrm>
              <a:off x="6948242" y="6172200"/>
              <a:ext cx="2209800" cy="6858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askerville Old Face" pitchFamily="18" charset="0"/>
                </a:rPr>
                <a:t>Legislative </a:t>
              </a:r>
            </a:p>
            <a:p>
              <a:pPr algn="ctr"/>
              <a:r>
                <a:rPr lang="en-US" sz="2400" b="1" dirty="0" smtClean="0">
                  <a:latin typeface="Baskerville Old Face" pitchFamily="18" charset="0"/>
                </a:rPr>
                <a:t>Branch</a:t>
              </a:r>
              <a:endParaRPr lang="en-US" sz="2400" b="1" dirty="0">
                <a:latin typeface="Baskerville Old Face" pitchFamily="18" charset="0"/>
              </a:endParaRPr>
            </a:p>
          </p:txBody>
        </p:sp>
        <p:pic>
          <p:nvPicPr>
            <p:cNvPr id="1026" name="Picture 2" descr="C:\8th Grade U.S. history\8th C5 Images\capitol-building.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78133" y="4607400"/>
              <a:ext cx="2074333" cy="155575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 name="Group 1"/>
          <p:cNvGrpSpPr/>
          <p:nvPr/>
        </p:nvGrpSpPr>
        <p:grpSpPr>
          <a:xfrm>
            <a:off x="3428998" y="804657"/>
            <a:ext cx="2209800" cy="2235201"/>
            <a:chOff x="3428998" y="804657"/>
            <a:chExt cx="2209800" cy="2235201"/>
          </a:xfrm>
        </p:grpSpPr>
        <p:sp>
          <p:nvSpPr>
            <p:cNvPr id="4" name="Rounded Rectangle 3"/>
            <p:cNvSpPr/>
            <p:nvPr/>
          </p:nvSpPr>
          <p:spPr>
            <a:xfrm>
              <a:off x="3428998" y="2354058"/>
              <a:ext cx="2209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askerville Old Face" pitchFamily="18" charset="0"/>
                </a:rPr>
                <a:t>Executive </a:t>
              </a:r>
            </a:p>
            <a:p>
              <a:pPr algn="ctr"/>
              <a:r>
                <a:rPr lang="en-US" sz="2400" b="1" dirty="0" smtClean="0">
                  <a:latin typeface="Baskerville Old Face" pitchFamily="18" charset="0"/>
                </a:rPr>
                <a:t>Branch</a:t>
              </a:r>
              <a:endParaRPr lang="en-US" sz="2400" b="1" dirty="0">
                <a:latin typeface="Baskerville Old Face" pitchFamily="18" charset="0"/>
              </a:endParaRPr>
            </a:p>
          </p:txBody>
        </p:sp>
        <p:pic>
          <p:nvPicPr>
            <p:cNvPr id="1027" name="Picture 3" descr="C:\8th Grade U.S. history\8th C5 Images\white-house.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82634" y="804657"/>
              <a:ext cx="2065867" cy="154940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7"/>
          <p:cNvGrpSpPr/>
          <p:nvPr/>
        </p:nvGrpSpPr>
        <p:grpSpPr>
          <a:xfrm>
            <a:off x="0" y="4617955"/>
            <a:ext cx="2209800" cy="2240045"/>
            <a:chOff x="0" y="4617955"/>
            <a:chExt cx="2209800" cy="2240045"/>
          </a:xfrm>
        </p:grpSpPr>
        <p:sp>
          <p:nvSpPr>
            <p:cNvPr id="5" name="Rounded Rectangle 4"/>
            <p:cNvSpPr/>
            <p:nvPr/>
          </p:nvSpPr>
          <p:spPr>
            <a:xfrm>
              <a:off x="0" y="6172200"/>
              <a:ext cx="2209800" cy="6858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askerville Old Face" pitchFamily="18" charset="0"/>
                </a:rPr>
                <a:t>Judicial </a:t>
              </a:r>
            </a:p>
            <a:p>
              <a:pPr algn="ctr"/>
              <a:r>
                <a:rPr lang="en-US" sz="2400" b="1" dirty="0" smtClean="0">
                  <a:latin typeface="Baskerville Old Face" pitchFamily="18" charset="0"/>
                </a:rPr>
                <a:t>Branch</a:t>
              </a:r>
            </a:p>
          </p:txBody>
        </p:sp>
        <p:pic>
          <p:nvPicPr>
            <p:cNvPr id="1028" name="Picture 4" descr="C:\8th Grade U.S. history\8th C5 Images\us-supreme-court3.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145" y="4617955"/>
              <a:ext cx="2087343" cy="155424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7205505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036" y="304800"/>
            <a:ext cx="8956964" cy="1981200"/>
          </a:xfrm>
        </p:spPr>
        <p:txBody>
          <a:bodyPr>
            <a:noAutofit/>
          </a:bodyPr>
          <a:lstStyle/>
          <a:p>
            <a:r>
              <a:rPr lang="en-US" sz="3600" b="1" dirty="0" smtClean="0">
                <a:latin typeface="Andalus" pitchFamily="18" charset="-78"/>
                <a:cs typeface="Andalus" pitchFamily="18" charset="-78"/>
              </a:rPr>
              <a:t>How can the Legislative</a:t>
            </a:r>
            <a:r>
              <a:rPr lang="en-US" sz="3600" b="1" dirty="0">
                <a:latin typeface="Andalus" pitchFamily="18" charset="-78"/>
                <a:cs typeface="Andalus" pitchFamily="18" charset="-78"/>
              </a:rPr>
              <a:t> </a:t>
            </a:r>
            <a:r>
              <a:rPr lang="en-US" sz="3600" b="1" dirty="0" smtClean="0">
                <a:latin typeface="Andalus" pitchFamily="18" charset="-78"/>
                <a:cs typeface="Andalus" pitchFamily="18" charset="-78"/>
              </a:rPr>
              <a:t>Branch (Congress) </a:t>
            </a:r>
            <a:br>
              <a:rPr lang="en-US" sz="3600" b="1" dirty="0" smtClean="0">
                <a:latin typeface="Andalus" pitchFamily="18" charset="-78"/>
                <a:cs typeface="Andalus" pitchFamily="18" charset="-78"/>
              </a:rPr>
            </a:br>
            <a:r>
              <a:rPr lang="en-US" sz="3600" b="1" dirty="0" smtClean="0">
                <a:latin typeface="Andalus" pitchFamily="18" charset="-78"/>
                <a:cs typeface="Andalus" pitchFamily="18" charset="-78"/>
              </a:rPr>
              <a:t> check and balance the Executive Branch </a:t>
            </a:r>
            <a:br>
              <a:rPr lang="en-US" sz="3600" b="1" dirty="0" smtClean="0">
                <a:latin typeface="Andalus" pitchFamily="18" charset="-78"/>
                <a:cs typeface="Andalus" pitchFamily="18" charset="-78"/>
              </a:rPr>
            </a:br>
            <a:r>
              <a:rPr lang="en-US" sz="3600" b="1" dirty="0" smtClean="0">
                <a:latin typeface="Andalus" pitchFamily="18" charset="-78"/>
                <a:cs typeface="Andalus" pitchFamily="18" charset="-78"/>
              </a:rPr>
              <a:t>(President)?</a:t>
            </a:r>
            <a:endParaRPr lang="en-US" sz="3600" b="1" dirty="0">
              <a:latin typeface="Andalus" pitchFamily="18" charset="-78"/>
              <a:cs typeface="Andalus" pitchFamily="18" charset="-78"/>
            </a:endParaRPr>
          </a:p>
        </p:txBody>
      </p:sp>
      <p:sp>
        <p:nvSpPr>
          <p:cNvPr id="3" name="Content Placeholder 2"/>
          <p:cNvSpPr>
            <a:spLocks noGrp="1"/>
          </p:cNvSpPr>
          <p:nvPr>
            <p:ph idx="1"/>
          </p:nvPr>
        </p:nvSpPr>
        <p:spPr>
          <a:xfrm>
            <a:off x="457200" y="2133600"/>
            <a:ext cx="8305800" cy="4114800"/>
          </a:xfrm>
        </p:spPr>
        <p:txBody>
          <a:bodyPr>
            <a:normAutofit/>
          </a:bodyPr>
          <a:lstStyle/>
          <a:p>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May </a:t>
            </a:r>
            <a:r>
              <a:rPr lang="en-US" u="sng" dirty="0" smtClean="0">
                <a:latin typeface="Andalus" pitchFamily="18" charset="-78"/>
                <a:cs typeface="Andalus" pitchFamily="18" charset="-78"/>
              </a:rPr>
              <a:t>reject  presidential appointments</a:t>
            </a:r>
          </a:p>
          <a:p>
            <a:r>
              <a:rPr lang="en-US" dirty="0" smtClean="0">
                <a:latin typeface="Andalus" pitchFamily="18" charset="-78"/>
                <a:cs typeface="Andalus" pitchFamily="18" charset="-78"/>
              </a:rPr>
              <a:t>May </a:t>
            </a:r>
            <a:r>
              <a:rPr lang="en-US" u="sng" dirty="0" smtClean="0">
                <a:latin typeface="Andalus" pitchFamily="18" charset="-78"/>
                <a:cs typeface="Andalus" pitchFamily="18" charset="-78"/>
              </a:rPr>
              <a:t>withhold funding</a:t>
            </a:r>
          </a:p>
          <a:p>
            <a:r>
              <a:rPr lang="en-US" dirty="0" smtClean="0">
                <a:latin typeface="Andalus" pitchFamily="18" charset="-78"/>
                <a:cs typeface="Andalus" pitchFamily="18" charset="-78"/>
              </a:rPr>
              <a:t>May </a:t>
            </a:r>
            <a:r>
              <a:rPr lang="en-US" u="sng" dirty="0" smtClean="0">
                <a:latin typeface="Andalus" pitchFamily="18" charset="-78"/>
                <a:cs typeface="Andalus" pitchFamily="18" charset="-78"/>
              </a:rPr>
              <a:t>impeach</a:t>
            </a:r>
            <a:r>
              <a:rPr lang="en-US" dirty="0" smtClean="0">
                <a:latin typeface="Andalus" pitchFamily="18" charset="-78"/>
                <a:cs typeface="Andalus" pitchFamily="18" charset="-78"/>
              </a:rPr>
              <a:t> President for serious crimes</a:t>
            </a:r>
          </a:p>
          <a:p>
            <a:r>
              <a:rPr lang="en-US" dirty="0" smtClean="0">
                <a:latin typeface="Andalus" pitchFamily="18" charset="-78"/>
                <a:cs typeface="Andalus" pitchFamily="18" charset="-78"/>
              </a:rPr>
              <a:t>May </a:t>
            </a:r>
            <a:r>
              <a:rPr lang="en-US" u="sng" dirty="0" smtClean="0">
                <a:latin typeface="Andalus" pitchFamily="18" charset="-78"/>
                <a:cs typeface="Andalus" pitchFamily="18" charset="-78"/>
              </a:rPr>
              <a:t>override Presidential Veto </a:t>
            </a:r>
            <a:r>
              <a:rPr lang="en-US" dirty="0" smtClean="0">
                <a:latin typeface="Andalus" pitchFamily="18" charset="-78"/>
                <a:cs typeface="Andalus" pitchFamily="18" charset="-78"/>
              </a:rPr>
              <a:t>with 2/3rds</a:t>
            </a:r>
          </a:p>
          <a:p>
            <a:endParaRPr lang="en-US" dirty="0"/>
          </a:p>
        </p:txBody>
      </p:sp>
      <p:grpSp>
        <p:nvGrpSpPr>
          <p:cNvPr id="7" name="Group 6"/>
          <p:cNvGrpSpPr/>
          <p:nvPr/>
        </p:nvGrpSpPr>
        <p:grpSpPr>
          <a:xfrm>
            <a:off x="8001001" y="6019799"/>
            <a:ext cx="1098934" cy="838201"/>
            <a:chOff x="8001001" y="6019799"/>
            <a:chExt cx="1098934" cy="838201"/>
          </a:xfrm>
        </p:grpSpPr>
        <p:sp>
          <p:nvSpPr>
            <p:cNvPr id="6" name="Rounded Rectangle 5">
              <a:hlinkClick r:id="rId3" action="ppaction://hlinksldjump"/>
            </p:cNvPr>
            <p:cNvSpPr/>
            <p:nvPr/>
          </p:nvSpPr>
          <p:spPr>
            <a:xfrm>
              <a:off x="8001001" y="6019799"/>
              <a:ext cx="1098934" cy="8382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Right Arrow 4">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66907" y="6406734"/>
            <a:ext cx="298480" cy="369332"/>
          </a:xfrm>
          <a:prstGeom prst="rect">
            <a:avLst/>
          </a:prstGeom>
        </p:spPr>
        <p:txBody>
          <a:bodyPr wrap="none">
            <a:spAutoFit/>
          </a:bodyPr>
          <a:lstStyle/>
          <a:p>
            <a:r>
              <a:rPr lang="en-US" b="1" dirty="0">
                <a:latin typeface="Baskerville Old Face" pitchFamily="18" charset="0"/>
              </a:rPr>
              <a:t>5</a:t>
            </a:r>
            <a:endParaRPr lang="en-US" dirty="0"/>
          </a:p>
        </p:txBody>
      </p:sp>
    </p:spTree>
    <p:extLst>
      <p:ext uri="{BB962C8B-B14F-4D97-AF65-F5344CB8AC3E}">
        <p14:creationId xmlns:p14="http://schemas.microsoft.com/office/powerpoint/2010/main" val="19975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9" y="228600"/>
            <a:ext cx="8991600" cy="1752600"/>
          </a:xfrm>
        </p:spPr>
        <p:txBody>
          <a:bodyPr>
            <a:noAutofit/>
          </a:bodyPr>
          <a:lstStyle/>
          <a:p>
            <a:r>
              <a:rPr lang="en-US" sz="4000" b="1" dirty="0" smtClean="0">
                <a:latin typeface="Andalus" pitchFamily="18" charset="-78"/>
                <a:cs typeface="Andalus" pitchFamily="18" charset="-78"/>
              </a:rPr>
              <a:t>How can the Legislative</a:t>
            </a:r>
            <a:r>
              <a:rPr lang="en-US" sz="4000" b="1" dirty="0">
                <a:latin typeface="Andalus" pitchFamily="18" charset="-78"/>
                <a:cs typeface="Andalus" pitchFamily="18" charset="-78"/>
              </a:rPr>
              <a:t> </a:t>
            </a:r>
            <a:r>
              <a:rPr lang="en-US" sz="4000" b="1" dirty="0" smtClean="0">
                <a:latin typeface="Andalus" pitchFamily="18" charset="-78"/>
                <a:cs typeface="Andalus" pitchFamily="18" charset="-78"/>
              </a:rPr>
              <a:t>Branch (Congress) </a:t>
            </a:r>
            <a:r>
              <a:rPr lang="en-US" sz="4000" b="1" dirty="0">
                <a:latin typeface="Andalus" pitchFamily="18" charset="-78"/>
                <a:cs typeface="Andalus" pitchFamily="18" charset="-78"/>
              </a:rPr>
              <a:t>c</a:t>
            </a:r>
            <a:r>
              <a:rPr lang="en-US" sz="4000" b="1" dirty="0" smtClean="0">
                <a:latin typeface="Andalus" pitchFamily="18" charset="-78"/>
                <a:cs typeface="Andalus" pitchFamily="18" charset="-78"/>
              </a:rPr>
              <a:t>heck and balance the power of the Judicial</a:t>
            </a:r>
            <a:r>
              <a:rPr lang="en-US" sz="4000" b="1" dirty="0">
                <a:latin typeface="Andalus" pitchFamily="18" charset="-78"/>
                <a:cs typeface="Andalus" pitchFamily="18" charset="-78"/>
              </a:rPr>
              <a:t> </a:t>
            </a:r>
            <a:r>
              <a:rPr lang="en-US" sz="4000" b="1" dirty="0" smtClean="0">
                <a:latin typeface="Andalus" pitchFamily="18" charset="-78"/>
                <a:cs typeface="Andalus" pitchFamily="18" charset="-78"/>
              </a:rPr>
              <a:t>Branch (</a:t>
            </a:r>
            <a:r>
              <a:rPr lang="en-US" sz="4000" b="1" dirty="0">
                <a:latin typeface="Andalus" pitchFamily="18" charset="-78"/>
                <a:cs typeface="Andalus" pitchFamily="18" charset="-78"/>
              </a:rPr>
              <a:t>Supreme Court </a:t>
            </a:r>
            <a:r>
              <a:rPr lang="en-US" sz="4000" b="1" dirty="0" smtClean="0">
                <a:latin typeface="Andalus" pitchFamily="18" charset="-78"/>
                <a:cs typeface="Andalus" pitchFamily="18" charset="-78"/>
              </a:rPr>
              <a:t>)?</a:t>
            </a:r>
            <a:endParaRPr lang="en-US" sz="4000" b="1" dirty="0">
              <a:latin typeface="Andalus" pitchFamily="18" charset="-78"/>
              <a:cs typeface="Andalus" pitchFamily="18" charset="-78"/>
            </a:endParaRPr>
          </a:p>
        </p:txBody>
      </p:sp>
      <p:sp>
        <p:nvSpPr>
          <p:cNvPr id="3" name="Content Placeholder 2"/>
          <p:cNvSpPr>
            <a:spLocks noGrp="1"/>
          </p:cNvSpPr>
          <p:nvPr>
            <p:ph idx="1"/>
          </p:nvPr>
        </p:nvSpPr>
        <p:spPr>
          <a:xfrm>
            <a:off x="457200" y="1676400"/>
            <a:ext cx="8229600" cy="4525963"/>
          </a:xfrm>
        </p:spPr>
        <p:txBody>
          <a:bodyPr>
            <a:normAutofit/>
          </a:bodyPr>
          <a:lstStyle/>
          <a:p>
            <a:endParaRPr lang="en-US" b="1" dirty="0" smtClean="0">
              <a:latin typeface="Andalus" pitchFamily="18" charset="-78"/>
              <a:cs typeface="Andalus" pitchFamily="18" charset="-78"/>
            </a:endParaRPr>
          </a:p>
          <a:p>
            <a:r>
              <a:rPr lang="en-US" sz="3600" dirty="0" smtClean="0">
                <a:latin typeface="Andalus" pitchFamily="18" charset="-78"/>
                <a:cs typeface="Andalus" pitchFamily="18" charset="-78"/>
              </a:rPr>
              <a:t>May </a:t>
            </a:r>
            <a:r>
              <a:rPr lang="en-US" sz="3600" u="sng" dirty="0" smtClean="0">
                <a:latin typeface="Andalus" pitchFamily="18" charset="-78"/>
                <a:cs typeface="Andalus" pitchFamily="18" charset="-78"/>
              </a:rPr>
              <a:t>propose Constitutional Amendments</a:t>
            </a:r>
            <a:r>
              <a:rPr lang="en-US" sz="3600" dirty="0" smtClean="0">
                <a:latin typeface="Andalus" pitchFamily="18" charset="-78"/>
                <a:cs typeface="Andalus" pitchFamily="18" charset="-78"/>
              </a:rPr>
              <a:t> to add to override previous judicial decisions</a:t>
            </a:r>
          </a:p>
          <a:p>
            <a:endParaRPr lang="en-US" sz="3600" dirty="0">
              <a:latin typeface="Andalus" pitchFamily="18" charset="-78"/>
              <a:cs typeface="Andalus" pitchFamily="18" charset="-78"/>
            </a:endParaRPr>
          </a:p>
          <a:p>
            <a:r>
              <a:rPr lang="en-US" sz="3600" dirty="0" smtClean="0">
                <a:latin typeface="Andalus" pitchFamily="18" charset="-78"/>
                <a:cs typeface="Andalus" pitchFamily="18" charset="-78"/>
              </a:rPr>
              <a:t>May </a:t>
            </a:r>
            <a:r>
              <a:rPr lang="en-US" sz="3600" u="sng" dirty="0" smtClean="0">
                <a:latin typeface="Andalus" pitchFamily="18" charset="-78"/>
                <a:cs typeface="Andalus" pitchFamily="18" charset="-78"/>
              </a:rPr>
              <a:t>impeach</a:t>
            </a:r>
            <a:r>
              <a:rPr lang="en-US" sz="3600" dirty="0" smtClean="0">
                <a:latin typeface="Andalus" pitchFamily="18" charset="-78"/>
                <a:cs typeface="Andalus" pitchFamily="18" charset="-78"/>
              </a:rPr>
              <a:t> Supreme Court Justices for </a:t>
            </a:r>
            <a:r>
              <a:rPr lang="en-US" dirty="0" smtClean="0">
                <a:latin typeface="Andalus" pitchFamily="18" charset="-78"/>
                <a:cs typeface="Andalus" pitchFamily="18" charset="-78"/>
              </a:rPr>
              <a:t>serious crimes</a:t>
            </a:r>
            <a:endParaRPr lang="en-US" sz="3600" dirty="0">
              <a:latin typeface="Andalus" pitchFamily="18" charset="-78"/>
              <a:cs typeface="Andalus" pitchFamily="18" charset="-78"/>
            </a:endParaRPr>
          </a:p>
        </p:txBody>
      </p:sp>
      <p:sp>
        <p:nvSpPr>
          <p:cNvPr id="9" name="Curved Right Arrow 8">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8001001" y="6019799"/>
            <a:ext cx="1098934" cy="838201"/>
            <a:chOff x="8001001" y="6019799"/>
            <a:chExt cx="1098934" cy="838201"/>
          </a:xfrm>
        </p:grpSpPr>
        <p:sp>
          <p:nvSpPr>
            <p:cNvPr id="11" name="Rounded Rectangle 10">
              <a:hlinkClick r:id="rId3" action="ppaction://hlinksldjump"/>
            </p:cNvPr>
            <p:cNvSpPr/>
            <p:nvPr/>
          </p:nvSpPr>
          <p:spPr>
            <a:xfrm>
              <a:off x="8001001" y="6019799"/>
              <a:ext cx="1098934" cy="8382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Right Arrow 11">
              <a:hlinkClick r:id="rId3" action="ppaction://hlinksldjump"/>
            </p:cNvPr>
            <p:cNvSpPr/>
            <p:nvPr/>
          </p:nvSpPr>
          <p:spPr>
            <a:xfrm rot="10800000">
              <a:off x="8039099" y="6019800"/>
              <a:ext cx="1022737" cy="756265"/>
            </a:xfrm>
            <a:prstGeom prst="curvedRightArrow">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Rectangle 3"/>
          <p:cNvSpPr/>
          <p:nvPr/>
        </p:nvSpPr>
        <p:spPr>
          <a:xfrm>
            <a:off x="152400" y="6420314"/>
            <a:ext cx="298480" cy="369332"/>
          </a:xfrm>
          <a:prstGeom prst="rect">
            <a:avLst/>
          </a:prstGeom>
        </p:spPr>
        <p:txBody>
          <a:bodyPr wrap="none">
            <a:spAutoFit/>
          </a:bodyPr>
          <a:lstStyle/>
          <a:p>
            <a:r>
              <a:rPr lang="en-US" b="1" dirty="0">
                <a:latin typeface="Baskerville Old Face" pitchFamily="18" charset="0"/>
              </a:rPr>
              <a:t>2</a:t>
            </a:r>
            <a:endParaRPr lang="en-US" dirty="0"/>
          </a:p>
        </p:txBody>
      </p:sp>
    </p:spTree>
    <p:extLst>
      <p:ext uri="{BB962C8B-B14F-4D97-AF65-F5344CB8AC3E}">
        <p14:creationId xmlns:p14="http://schemas.microsoft.com/office/powerpoint/2010/main" val="22014056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968</Words>
  <Application>Microsoft Office PowerPoint</Application>
  <PresentationFormat>On-screen Show (4:3)</PresentationFormat>
  <Paragraphs>134</Paragraphs>
  <Slides>33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MS PGothic</vt:lpstr>
      <vt:lpstr>MS PGothic</vt:lpstr>
      <vt:lpstr>Andalus</vt:lpstr>
      <vt:lpstr>Arial</vt:lpstr>
      <vt:lpstr>Baskerville Old Face</vt:lpstr>
      <vt:lpstr>Book Antiqua</vt:lpstr>
      <vt:lpstr>Calibri</vt:lpstr>
      <vt:lpstr>Eras Demi ITC</vt:lpstr>
      <vt:lpstr>Rockwell</vt:lpstr>
      <vt:lpstr>Tahoma</vt:lpstr>
      <vt:lpstr>Tempus Sans ITC</vt:lpstr>
      <vt:lpstr>Times New Roman</vt:lpstr>
      <vt:lpstr>Office Theme</vt:lpstr>
      <vt:lpstr>PowerPoint Presentation</vt:lpstr>
      <vt:lpstr>The United States Constitution</vt:lpstr>
      <vt:lpstr>Separation of Powers</vt:lpstr>
      <vt:lpstr>PowerPoint Presentation</vt:lpstr>
      <vt:lpstr>Analysis</vt:lpstr>
      <vt:lpstr>Checks and Balances</vt:lpstr>
      <vt:lpstr>PowerPoint Presentation</vt:lpstr>
      <vt:lpstr>How can the Legislative Branch (Congress)   check and balance the Executive Branch  (President)?</vt:lpstr>
      <vt:lpstr>How can the Legislative Branch (Congress) check and balance the power of the Judicial Branch (Supreme Court )?</vt:lpstr>
      <vt:lpstr>How can the Executive Branch  (President) check and balance the power of the Judicial Branch (Supreme Court )?</vt:lpstr>
      <vt:lpstr>How can the Executive Branch (President) check and balance the power of the Congress (Legislature)?</vt:lpstr>
      <vt:lpstr>How can the Judicial Branch (Supreme Court) check and balance the power of the Congress  (Legislature)?</vt:lpstr>
      <vt:lpstr>How can the Supreme Court (Judicial) check and balance the power of the President (Executive)?</vt:lpstr>
      <vt:lpstr>PowerPoint Presentation</vt:lpstr>
      <vt:lpstr>Checks and Balances Scenarios</vt:lpstr>
      <vt:lpstr>1. The President vetoes the Gun Bill, which outlaws assault weapons.  The Bill has a great deal of support in Congress. </vt:lpstr>
      <vt:lpstr>1. Answer</vt:lpstr>
      <vt:lpstr>2. Congress passes the Internet Decency Act, which attempts to limit young people’s access to profanity on the internet.  Some believe that the law violates the First Amendment guarantee of free speech.</vt:lpstr>
      <vt:lpstr>2. Answer</vt:lpstr>
      <vt:lpstr>3. President Nixon is accused of being involved in illegal activities that include obstructing justice and abusing his presidential powers.</vt:lpstr>
      <vt:lpstr>3. Answer</vt:lpstr>
      <vt:lpstr>4. Congress passes the War Powers Resolution, which demands the President notify Congress within 48 hours of sending military forces into battle and gives Congress the power to halt the use of force within 60 days.</vt:lpstr>
      <vt:lpstr>4. Answer</vt:lpstr>
      <vt:lpstr>5. Justice Souter steps down from the Supreme Court.</vt:lpstr>
      <vt:lpstr>5. Answer</vt:lpstr>
      <vt:lpstr>6.Congress passes legislation to establish a 5pm curfew for everyone 20 years old and younger.</vt:lpstr>
      <vt:lpstr>6. Answer</vt:lpstr>
      <vt:lpstr>7. The Chief Justice of the Supreme Court offers to sell his vote to the highest bidder during a court case.</vt:lpstr>
      <vt:lpstr>7. Answer</vt:lpstr>
      <vt:lpstr>8. The President negotiates a treaty to sell all U.S. nuclear weapons to Iran.</vt:lpstr>
      <vt:lpstr>8. Answer</vt:lpstr>
      <vt:lpstr>9. The President issues an executive order to the Environmental Protection Agency that orders all people living within Washington State to relocate to Oregon.  The order does not provide any compensation for their land and is taking place in order to save the pink katydid from extinction.</vt:lpstr>
      <vt:lpstr>9. Answer</vt:lpstr>
    </vt:vector>
  </TitlesOfParts>
  <Company>San Diego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Peters</dc:creator>
  <cp:lastModifiedBy>James McNeese</cp:lastModifiedBy>
  <cp:revision>70</cp:revision>
  <dcterms:created xsi:type="dcterms:W3CDTF">2012-10-20T02:17:09Z</dcterms:created>
  <dcterms:modified xsi:type="dcterms:W3CDTF">2016-09-13T15:32:34Z</dcterms:modified>
</cp:coreProperties>
</file>